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8288000" cy="10287000"/>
  <p:notesSz cx="6858000" cy="9144000"/>
  <p:embeddedFontLst>
    <p:embeddedFont>
      <p:font typeface="Cooper Hewitt" panose="020B0604020202020204" charset="0"/>
      <p:regular r:id="rId28"/>
    </p:embeddedFont>
    <p:embeddedFont>
      <p:font typeface="Cooper Hewitt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61335" y="-527501"/>
            <a:ext cx="15122670" cy="11342003"/>
            <a:chOff x="0" y="0"/>
            <a:chExt cx="812800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6096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812800" y="609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E1875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104775"/>
              <a:ext cx="609600" cy="714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22541" y="3459816"/>
            <a:ext cx="8421459" cy="4104577"/>
          </a:xfrm>
          <a:custGeom>
            <a:avLst/>
            <a:gdLst/>
            <a:ahLst/>
            <a:cxnLst/>
            <a:rect l="l" t="t" r="r" b="b"/>
            <a:pathLst>
              <a:path w="8421459" h="4104577">
                <a:moveTo>
                  <a:pt x="0" y="0"/>
                </a:moveTo>
                <a:lnTo>
                  <a:pt x="8421459" y="0"/>
                </a:lnTo>
                <a:lnTo>
                  <a:pt x="8421459" y="4104576"/>
                </a:lnTo>
                <a:lnTo>
                  <a:pt x="0" y="4104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9523629" y="3507186"/>
            <a:ext cx="7735671" cy="348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6"/>
              </a:lnSpc>
            </a:pPr>
            <a:r>
              <a:rPr lang="en-US" sz="7848">
                <a:solidFill>
                  <a:srgbClr val="545454"/>
                </a:solidFill>
                <a:latin typeface="Cooper Hewitt Bold"/>
              </a:rPr>
              <a:t>POLÍTICAS PÚBLICAS E CONJUTURA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23629" y="2853778"/>
            <a:ext cx="6447374" cy="420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63"/>
              </a:lnSpc>
            </a:pPr>
            <a:r>
              <a:rPr lang="en-US" sz="2116" spc="169">
                <a:solidFill>
                  <a:srgbClr val="025159"/>
                </a:solidFill>
                <a:latin typeface="Cooper Hewitt"/>
              </a:rPr>
              <a:t>CHAMA DA PALAVRA - SIGNIS BRASIL JOVEM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23629" y="7068176"/>
            <a:ext cx="4213437" cy="9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3"/>
              </a:lnSpc>
            </a:pPr>
            <a:r>
              <a:rPr lang="en-US" sz="2381" spc="47">
                <a:solidFill>
                  <a:srgbClr val="025159"/>
                </a:solidFill>
                <a:latin typeface="Cooper Hewitt"/>
              </a:rPr>
              <a:t>Ricardo Alvarenga </a:t>
            </a:r>
          </a:p>
          <a:p>
            <a:pPr algn="l">
              <a:lnSpc>
                <a:spcPts val="3333"/>
              </a:lnSpc>
            </a:pPr>
            <a:r>
              <a:rPr lang="en-US" sz="2381" spc="47">
                <a:solidFill>
                  <a:srgbClr val="025159"/>
                </a:solidFill>
                <a:latin typeface="Cooper Hewitt"/>
              </a:rPr>
              <a:t>@alvarengaricardo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1695" y="-1365653"/>
            <a:ext cx="8355210" cy="10136861"/>
            <a:chOff x="0" y="0"/>
            <a:chExt cx="5188077" cy="6294374"/>
          </a:xfrm>
        </p:grpSpPr>
        <p:sp>
          <p:nvSpPr>
            <p:cNvPr id="3" name="Freeform 3"/>
            <p:cNvSpPr/>
            <p:nvPr/>
          </p:nvSpPr>
          <p:spPr>
            <a:xfrm>
              <a:off x="-29972" y="0"/>
              <a:ext cx="5218049" cy="6322060"/>
            </a:xfrm>
            <a:custGeom>
              <a:avLst/>
              <a:gdLst/>
              <a:ahLst/>
              <a:cxnLst/>
              <a:rect l="l" t="t" r="r" b="b"/>
              <a:pathLst>
                <a:path w="5218049" h="6322060">
                  <a:moveTo>
                    <a:pt x="4925949" y="0"/>
                  </a:moveTo>
                  <a:cubicBezTo>
                    <a:pt x="5086604" y="0"/>
                    <a:pt x="5218049" y="131445"/>
                    <a:pt x="5218049" y="292100"/>
                  </a:cubicBezTo>
                  <a:lnTo>
                    <a:pt x="5218049" y="6057900"/>
                  </a:lnTo>
                  <a:cubicBezTo>
                    <a:pt x="5218049" y="6218555"/>
                    <a:pt x="5089652" y="6322060"/>
                    <a:pt x="4932680" y="6287897"/>
                  </a:cubicBezTo>
                  <a:lnTo>
                    <a:pt x="1595755" y="5561457"/>
                  </a:lnTo>
                  <a:cubicBezTo>
                    <a:pt x="1438783" y="5527294"/>
                    <a:pt x="1279144" y="5371592"/>
                    <a:pt x="1241171" y="5215509"/>
                  </a:cubicBezTo>
                  <a:lnTo>
                    <a:pt x="38100" y="283718"/>
                  </a:lnTo>
                  <a:cubicBezTo>
                    <a:pt x="0" y="127762"/>
                    <a:pt x="100203" y="0"/>
                    <a:pt x="260858" y="0"/>
                  </a:cubicBezTo>
                  <a:lnTo>
                    <a:pt x="4925949" y="0"/>
                  </a:lnTo>
                  <a:close/>
                </a:path>
              </a:pathLst>
            </a:custGeom>
            <a:blipFill>
              <a:blip r:embed="rId2"/>
              <a:stretch>
                <a:fillRect l="-40880" r="-4088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2083298" y="-525515"/>
            <a:ext cx="2271937" cy="2271937"/>
          </a:xfrm>
          <a:custGeom>
            <a:avLst/>
            <a:gdLst/>
            <a:ahLst/>
            <a:cxnLst/>
            <a:rect l="l" t="t" r="r" b="b"/>
            <a:pathLst>
              <a:path w="2271937" h="2271937">
                <a:moveTo>
                  <a:pt x="0" y="0"/>
                </a:moveTo>
                <a:lnTo>
                  <a:pt x="2271937" y="0"/>
                </a:lnTo>
                <a:lnTo>
                  <a:pt x="2271937" y="2271937"/>
                </a:lnTo>
                <a:lnTo>
                  <a:pt x="0" y="2271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8488567">
            <a:off x="13718466" y="5950243"/>
            <a:ext cx="5618868" cy="5109759"/>
          </a:xfrm>
          <a:custGeom>
            <a:avLst/>
            <a:gdLst/>
            <a:ahLst/>
            <a:cxnLst/>
            <a:rect l="l" t="t" r="r" b="b"/>
            <a:pathLst>
              <a:path w="5618868" h="5109759">
                <a:moveTo>
                  <a:pt x="0" y="0"/>
                </a:moveTo>
                <a:lnTo>
                  <a:pt x="5618868" y="0"/>
                </a:lnTo>
                <a:lnTo>
                  <a:pt x="5618868" y="5109758"/>
                </a:lnTo>
                <a:lnTo>
                  <a:pt x="0" y="510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083298" y="2490076"/>
            <a:ext cx="5887455" cy="1403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86"/>
              </a:lnSpc>
              <a:spcBef>
                <a:spcPct val="0"/>
              </a:spcBef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POLÍTICAS PÚBLICAS E INCLUSÃO SOCIAL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83298" y="4630987"/>
            <a:ext cx="7060702" cy="278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Desafios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Corrupção e má gestão.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Falta de recursos financeiros.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Resistência política e social.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1695" y="-1365653"/>
            <a:ext cx="8355210" cy="10136861"/>
            <a:chOff x="0" y="0"/>
            <a:chExt cx="5188077" cy="6294374"/>
          </a:xfrm>
        </p:grpSpPr>
        <p:sp>
          <p:nvSpPr>
            <p:cNvPr id="3" name="Freeform 3"/>
            <p:cNvSpPr/>
            <p:nvPr/>
          </p:nvSpPr>
          <p:spPr>
            <a:xfrm>
              <a:off x="-29972" y="0"/>
              <a:ext cx="5218049" cy="6322060"/>
            </a:xfrm>
            <a:custGeom>
              <a:avLst/>
              <a:gdLst/>
              <a:ahLst/>
              <a:cxnLst/>
              <a:rect l="l" t="t" r="r" b="b"/>
              <a:pathLst>
                <a:path w="5218049" h="6322060">
                  <a:moveTo>
                    <a:pt x="4925949" y="0"/>
                  </a:moveTo>
                  <a:cubicBezTo>
                    <a:pt x="5086604" y="0"/>
                    <a:pt x="5218049" y="131445"/>
                    <a:pt x="5218049" y="292100"/>
                  </a:cubicBezTo>
                  <a:lnTo>
                    <a:pt x="5218049" y="6057900"/>
                  </a:lnTo>
                  <a:cubicBezTo>
                    <a:pt x="5218049" y="6218555"/>
                    <a:pt x="5089652" y="6322060"/>
                    <a:pt x="4932680" y="6287897"/>
                  </a:cubicBezTo>
                  <a:lnTo>
                    <a:pt x="1595755" y="5561457"/>
                  </a:lnTo>
                  <a:cubicBezTo>
                    <a:pt x="1438783" y="5527294"/>
                    <a:pt x="1279144" y="5371592"/>
                    <a:pt x="1241171" y="5215509"/>
                  </a:cubicBezTo>
                  <a:lnTo>
                    <a:pt x="38100" y="283718"/>
                  </a:lnTo>
                  <a:cubicBezTo>
                    <a:pt x="0" y="127762"/>
                    <a:pt x="100203" y="0"/>
                    <a:pt x="260858" y="0"/>
                  </a:cubicBezTo>
                  <a:lnTo>
                    <a:pt x="4925949" y="0"/>
                  </a:lnTo>
                  <a:close/>
                </a:path>
              </a:pathLst>
            </a:custGeom>
            <a:blipFill>
              <a:blip r:embed="rId2"/>
              <a:stretch>
                <a:fillRect l="-40880" r="-4088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2083298" y="-525515"/>
            <a:ext cx="2271937" cy="2271937"/>
          </a:xfrm>
          <a:custGeom>
            <a:avLst/>
            <a:gdLst/>
            <a:ahLst/>
            <a:cxnLst/>
            <a:rect l="l" t="t" r="r" b="b"/>
            <a:pathLst>
              <a:path w="2271937" h="2271937">
                <a:moveTo>
                  <a:pt x="0" y="0"/>
                </a:moveTo>
                <a:lnTo>
                  <a:pt x="2271937" y="0"/>
                </a:lnTo>
                <a:lnTo>
                  <a:pt x="2271937" y="2271937"/>
                </a:lnTo>
                <a:lnTo>
                  <a:pt x="0" y="2271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8488567">
            <a:off x="13718466" y="5950243"/>
            <a:ext cx="5618868" cy="5109759"/>
          </a:xfrm>
          <a:custGeom>
            <a:avLst/>
            <a:gdLst/>
            <a:ahLst/>
            <a:cxnLst/>
            <a:rect l="l" t="t" r="r" b="b"/>
            <a:pathLst>
              <a:path w="5618868" h="5109759">
                <a:moveTo>
                  <a:pt x="0" y="0"/>
                </a:moveTo>
                <a:lnTo>
                  <a:pt x="5618868" y="0"/>
                </a:lnTo>
                <a:lnTo>
                  <a:pt x="5618868" y="5109758"/>
                </a:lnTo>
                <a:lnTo>
                  <a:pt x="0" y="510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083298" y="2490076"/>
            <a:ext cx="5887455" cy="1403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86"/>
              </a:lnSpc>
              <a:spcBef>
                <a:spcPct val="0"/>
              </a:spcBef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POLÍTICAS PÚBLICAS E INCLUSÃO SOCIAL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83298" y="4630987"/>
            <a:ext cx="7060702" cy="3331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Oportunidades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Inovação em políticas públicas.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Parcerias público-privadas.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Uso de tecnologias para monitoramento e avaliação.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522" y="2333945"/>
            <a:ext cx="8065202" cy="8261906"/>
            <a:chOff x="0" y="0"/>
            <a:chExt cx="6144514" cy="6294374"/>
          </a:xfrm>
        </p:grpSpPr>
        <p:sp>
          <p:nvSpPr>
            <p:cNvPr id="3" name="Freeform 3"/>
            <p:cNvSpPr/>
            <p:nvPr/>
          </p:nvSpPr>
          <p:spPr>
            <a:xfrm>
              <a:off x="0" y="-27686"/>
              <a:ext cx="6173470" cy="6322060"/>
            </a:xfrm>
            <a:custGeom>
              <a:avLst/>
              <a:gdLst/>
              <a:ahLst/>
              <a:cxnLst/>
              <a:rect l="l" t="t" r="r" b="b"/>
              <a:pathLst>
                <a:path w="6173470" h="6322060">
                  <a:moveTo>
                    <a:pt x="5918073" y="1260856"/>
                  </a:moveTo>
                  <a:cubicBezTo>
                    <a:pt x="6075045" y="1295019"/>
                    <a:pt x="6173470" y="1450975"/>
                    <a:pt x="6136894" y="1607439"/>
                  </a:cubicBezTo>
                  <a:lnTo>
                    <a:pt x="5099685" y="6037707"/>
                  </a:lnTo>
                  <a:cubicBezTo>
                    <a:pt x="5063109" y="6194171"/>
                    <a:pt x="4901692" y="6322060"/>
                    <a:pt x="4741037" y="6322060"/>
                  </a:cubicBezTo>
                  <a:lnTo>
                    <a:pt x="292100" y="6322060"/>
                  </a:lnTo>
                  <a:cubicBezTo>
                    <a:pt x="131445" y="6322060"/>
                    <a:pt x="0" y="6190615"/>
                    <a:pt x="0" y="6029960"/>
                  </a:cubicBezTo>
                  <a:lnTo>
                    <a:pt x="0" y="264160"/>
                  </a:lnTo>
                  <a:cubicBezTo>
                    <a:pt x="0" y="103505"/>
                    <a:pt x="128397" y="0"/>
                    <a:pt x="285369" y="34163"/>
                  </a:cubicBezTo>
                  <a:lnTo>
                    <a:pt x="5918073" y="1260856"/>
                  </a:lnTo>
                  <a:close/>
                </a:path>
              </a:pathLst>
            </a:custGeom>
            <a:blipFill>
              <a:blip r:embed="rId2"/>
              <a:stretch>
                <a:fillRect l="-26733" r="-2673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00" y="2748455"/>
            <a:ext cx="5107557" cy="2032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6"/>
              </a:lnSpc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ECONOMIAS ALTERNATIVAS</a:t>
            </a:r>
          </a:p>
          <a:p>
            <a:pPr marL="0" lvl="0" indent="0" algn="just">
              <a:lnSpc>
                <a:spcPts val="4986"/>
              </a:lnSpc>
              <a:spcBef>
                <a:spcPct val="0"/>
              </a:spcBef>
            </a:pPr>
            <a:endParaRPr lang="en-US" sz="4616">
              <a:solidFill>
                <a:srgbClr val="E18752"/>
              </a:solidFill>
              <a:latin typeface="Cooper Hewitt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144000" y="-856062"/>
            <a:ext cx="2247644" cy="2809555"/>
          </a:xfrm>
          <a:custGeom>
            <a:avLst/>
            <a:gdLst/>
            <a:ahLst/>
            <a:cxnLst/>
            <a:rect l="l" t="t" r="r" b="b"/>
            <a:pathLst>
              <a:path w="2247644" h="2809555">
                <a:moveTo>
                  <a:pt x="0" y="0"/>
                </a:moveTo>
                <a:lnTo>
                  <a:pt x="2247644" y="0"/>
                </a:lnTo>
                <a:lnTo>
                  <a:pt x="2247644" y="2809555"/>
                </a:lnTo>
                <a:lnTo>
                  <a:pt x="0" y="2809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-1033856" y="-761529"/>
            <a:ext cx="4125113" cy="4114800"/>
          </a:xfrm>
          <a:custGeom>
            <a:avLst/>
            <a:gdLst/>
            <a:ahLst/>
            <a:cxnLst/>
            <a:rect l="l" t="t" r="r" b="b"/>
            <a:pathLst>
              <a:path w="4125113" h="4114800">
                <a:moveTo>
                  <a:pt x="0" y="0"/>
                </a:moveTo>
                <a:lnTo>
                  <a:pt x="4125112" y="0"/>
                </a:lnTo>
                <a:lnTo>
                  <a:pt x="41251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9144000" y="4628568"/>
            <a:ext cx="7060702" cy="3874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O que são Economias Alternativas?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Modelos econômicos que diferem das economias tradicionais, focando em sustentabilidade, equidade e solidariedade.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522" y="2333945"/>
            <a:ext cx="8065202" cy="8261906"/>
            <a:chOff x="0" y="0"/>
            <a:chExt cx="6144514" cy="6294374"/>
          </a:xfrm>
        </p:grpSpPr>
        <p:sp>
          <p:nvSpPr>
            <p:cNvPr id="3" name="Freeform 3"/>
            <p:cNvSpPr/>
            <p:nvPr/>
          </p:nvSpPr>
          <p:spPr>
            <a:xfrm>
              <a:off x="0" y="-27686"/>
              <a:ext cx="6173470" cy="6322060"/>
            </a:xfrm>
            <a:custGeom>
              <a:avLst/>
              <a:gdLst/>
              <a:ahLst/>
              <a:cxnLst/>
              <a:rect l="l" t="t" r="r" b="b"/>
              <a:pathLst>
                <a:path w="6173470" h="6322060">
                  <a:moveTo>
                    <a:pt x="5918073" y="1260856"/>
                  </a:moveTo>
                  <a:cubicBezTo>
                    <a:pt x="6075045" y="1295019"/>
                    <a:pt x="6173470" y="1450975"/>
                    <a:pt x="6136894" y="1607439"/>
                  </a:cubicBezTo>
                  <a:lnTo>
                    <a:pt x="5099685" y="6037707"/>
                  </a:lnTo>
                  <a:cubicBezTo>
                    <a:pt x="5063109" y="6194171"/>
                    <a:pt x="4901692" y="6322060"/>
                    <a:pt x="4741037" y="6322060"/>
                  </a:cubicBezTo>
                  <a:lnTo>
                    <a:pt x="292100" y="6322060"/>
                  </a:lnTo>
                  <a:cubicBezTo>
                    <a:pt x="131445" y="6322060"/>
                    <a:pt x="0" y="6190615"/>
                    <a:pt x="0" y="6029960"/>
                  </a:cubicBezTo>
                  <a:lnTo>
                    <a:pt x="0" y="264160"/>
                  </a:lnTo>
                  <a:cubicBezTo>
                    <a:pt x="0" y="103505"/>
                    <a:pt x="128397" y="0"/>
                    <a:pt x="285369" y="34163"/>
                  </a:cubicBezTo>
                  <a:lnTo>
                    <a:pt x="5918073" y="1260856"/>
                  </a:lnTo>
                  <a:close/>
                </a:path>
              </a:pathLst>
            </a:custGeom>
            <a:blipFill>
              <a:blip r:embed="rId2"/>
              <a:stretch>
                <a:fillRect l="-26733" r="-2673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00" y="2748455"/>
            <a:ext cx="5107557" cy="2032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6"/>
              </a:lnSpc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ECONOMIAS ALTERNATIVAS</a:t>
            </a:r>
          </a:p>
          <a:p>
            <a:pPr marL="0" lvl="0" indent="0" algn="just">
              <a:lnSpc>
                <a:spcPts val="4986"/>
              </a:lnSpc>
              <a:spcBef>
                <a:spcPct val="0"/>
              </a:spcBef>
            </a:pPr>
            <a:endParaRPr lang="en-US" sz="4616">
              <a:solidFill>
                <a:srgbClr val="E18752"/>
              </a:solidFill>
              <a:latin typeface="Cooper Hewitt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144000" y="-856062"/>
            <a:ext cx="2247644" cy="2809555"/>
          </a:xfrm>
          <a:custGeom>
            <a:avLst/>
            <a:gdLst/>
            <a:ahLst/>
            <a:cxnLst/>
            <a:rect l="l" t="t" r="r" b="b"/>
            <a:pathLst>
              <a:path w="2247644" h="2809555">
                <a:moveTo>
                  <a:pt x="0" y="0"/>
                </a:moveTo>
                <a:lnTo>
                  <a:pt x="2247644" y="0"/>
                </a:lnTo>
                <a:lnTo>
                  <a:pt x="2247644" y="2809555"/>
                </a:lnTo>
                <a:lnTo>
                  <a:pt x="0" y="2809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-1033856" y="-761529"/>
            <a:ext cx="4125113" cy="4114800"/>
          </a:xfrm>
          <a:custGeom>
            <a:avLst/>
            <a:gdLst/>
            <a:ahLst/>
            <a:cxnLst/>
            <a:rect l="l" t="t" r="r" b="b"/>
            <a:pathLst>
              <a:path w="4125113" h="4114800">
                <a:moveTo>
                  <a:pt x="0" y="0"/>
                </a:moveTo>
                <a:lnTo>
                  <a:pt x="4125112" y="0"/>
                </a:lnTo>
                <a:lnTo>
                  <a:pt x="41251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9144000" y="4379997"/>
            <a:ext cx="8758705" cy="516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0"/>
              </a:lnSpc>
            </a:pPr>
            <a:r>
              <a:rPr lang="en-US" sz="3635">
                <a:solidFill>
                  <a:srgbClr val="038C8C"/>
                </a:solidFill>
                <a:latin typeface="Cooper Hewitt"/>
              </a:rPr>
              <a:t>Economia Solidária</a:t>
            </a:r>
          </a:p>
          <a:p>
            <a:pPr algn="l">
              <a:lnSpc>
                <a:spcPts val="5090"/>
              </a:lnSpc>
            </a:pPr>
            <a:r>
              <a:rPr lang="en-US" sz="3635">
                <a:solidFill>
                  <a:srgbClr val="038C8C"/>
                </a:solidFill>
                <a:latin typeface="Cooper Hewitt"/>
              </a:rPr>
              <a:t>Cooperativas e associações.</a:t>
            </a:r>
          </a:p>
          <a:p>
            <a:pPr algn="l">
              <a:lnSpc>
                <a:spcPts val="5090"/>
              </a:lnSpc>
            </a:pPr>
            <a:r>
              <a:rPr lang="en-US" sz="3635">
                <a:solidFill>
                  <a:srgbClr val="038C8C"/>
                </a:solidFill>
                <a:latin typeface="Cooper Hewitt"/>
              </a:rPr>
              <a:t>Cooperativas de agricultores familiares.</a:t>
            </a:r>
          </a:p>
          <a:p>
            <a:pPr algn="l">
              <a:lnSpc>
                <a:spcPts val="5090"/>
              </a:lnSpc>
            </a:pPr>
            <a:endParaRPr lang="en-US" sz="3635">
              <a:solidFill>
                <a:srgbClr val="038C8C"/>
              </a:solidFill>
              <a:latin typeface="Cooper Hewitt"/>
            </a:endParaRPr>
          </a:p>
          <a:p>
            <a:pPr algn="l">
              <a:lnSpc>
                <a:spcPts val="5090"/>
              </a:lnSpc>
            </a:pPr>
            <a:r>
              <a:rPr lang="en-US" sz="3635">
                <a:solidFill>
                  <a:srgbClr val="038C8C"/>
                </a:solidFill>
                <a:latin typeface="Cooper Hewitt"/>
              </a:rPr>
              <a:t>Entrevista com membros de uma cooperativa de agricultores sobre os benefícios da economia solidária</a:t>
            </a:r>
          </a:p>
          <a:p>
            <a:pPr algn="l">
              <a:lnSpc>
                <a:spcPts val="5090"/>
              </a:lnSpc>
            </a:pPr>
            <a:endParaRPr lang="en-US" sz="3635">
              <a:solidFill>
                <a:srgbClr val="038C8C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522" y="2333945"/>
            <a:ext cx="8065202" cy="8261906"/>
            <a:chOff x="0" y="0"/>
            <a:chExt cx="6144514" cy="6294374"/>
          </a:xfrm>
        </p:grpSpPr>
        <p:sp>
          <p:nvSpPr>
            <p:cNvPr id="3" name="Freeform 3"/>
            <p:cNvSpPr/>
            <p:nvPr/>
          </p:nvSpPr>
          <p:spPr>
            <a:xfrm>
              <a:off x="0" y="-27686"/>
              <a:ext cx="6173470" cy="6322060"/>
            </a:xfrm>
            <a:custGeom>
              <a:avLst/>
              <a:gdLst/>
              <a:ahLst/>
              <a:cxnLst/>
              <a:rect l="l" t="t" r="r" b="b"/>
              <a:pathLst>
                <a:path w="6173470" h="6322060">
                  <a:moveTo>
                    <a:pt x="5918073" y="1260856"/>
                  </a:moveTo>
                  <a:cubicBezTo>
                    <a:pt x="6075045" y="1295019"/>
                    <a:pt x="6173470" y="1450975"/>
                    <a:pt x="6136894" y="1607439"/>
                  </a:cubicBezTo>
                  <a:lnTo>
                    <a:pt x="5099685" y="6037707"/>
                  </a:lnTo>
                  <a:cubicBezTo>
                    <a:pt x="5063109" y="6194171"/>
                    <a:pt x="4901692" y="6322060"/>
                    <a:pt x="4741037" y="6322060"/>
                  </a:cubicBezTo>
                  <a:lnTo>
                    <a:pt x="292100" y="6322060"/>
                  </a:lnTo>
                  <a:cubicBezTo>
                    <a:pt x="131445" y="6322060"/>
                    <a:pt x="0" y="6190615"/>
                    <a:pt x="0" y="6029960"/>
                  </a:cubicBezTo>
                  <a:lnTo>
                    <a:pt x="0" y="264160"/>
                  </a:lnTo>
                  <a:cubicBezTo>
                    <a:pt x="0" y="103505"/>
                    <a:pt x="128397" y="0"/>
                    <a:pt x="285369" y="34163"/>
                  </a:cubicBezTo>
                  <a:lnTo>
                    <a:pt x="5918073" y="1260856"/>
                  </a:lnTo>
                  <a:close/>
                </a:path>
              </a:pathLst>
            </a:custGeom>
            <a:blipFill>
              <a:blip r:embed="rId2"/>
              <a:stretch>
                <a:fillRect l="-26733" r="-2673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00" y="2362430"/>
            <a:ext cx="5107557" cy="2032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6"/>
              </a:lnSpc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ECONOMIAS ALTERNATIVAS</a:t>
            </a:r>
          </a:p>
          <a:p>
            <a:pPr marL="0" lvl="0" indent="0" algn="just">
              <a:lnSpc>
                <a:spcPts val="4986"/>
              </a:lnSpc>
              <a:spcBef>
                <a:spcPct val="0"/>
              </a:spcBef>
            </a:pPr>
            <a:endParaRPr lang="en-US" sz="4616">
              <a:solidFill>
                <a:srgbClr val="E18752"/>
              </a:solidFill>
              <a:latin typeface="Cooper Hewitt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144000" y="-856062"/>
            <a:ext cx="2247644" cy="2809555"/>
          </a:xfrm>
          <a:custGeom>
            <a:avLst/>
            <a:gdLst/>
            <a:ahLst/>
            <a:cxnLst/>
            <a:rect l="l" t="t" r="r" b="b"/>
            <a:pathLst>
              <a:path w="2247644" h="2809555">
                <a:moveTo>
                  <a:pt x="0" y="0"/>
                </a:moveTo>
                <a:lnTo>
                  <a:pt x="2247644" y="0"/>
                </a:lnTo>
                <a:lnTo>
                  <a:pt x="2247644" y="2809555"/>
                </a:lnTo>
                <a:lnTo>
                  <a:pt x="0" y="2809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-1033856" y="-761529"/>
            <a:ext cx="4125113" cy="4114800"/>
          </a:xfrm>
          <a:custGeom>
            <a:avLst/>
            <a:gdLst/>
            <a:ahLst/>
            <a:cxnLst/>
            <a:rect l="l" t="t" r="r" b="b"/>
            <a:pathLst>
              <a:path w="4125113" h="4114800">
                <a:moveTo>
                  <a:pt x="0" y="0"/>
                </a:moveTo>
                <a:lnTo>
                  <a:pt x="4125112" y="0"/>
                </a:lnTo>
                <a:lnTo>
                  <a:pt x="41251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9144000" y="3828825"/>
            <a:ext cx="8758705" cy="5800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0"/>
              </a:lnSpc>
            </a:pPr>
            <a:r>
              <a:rPr lang="en-US" sz="3635">
                <a:solidFill>
                  <a:srgbClr val="038C8C"/>
                </a:solidFill>
                <a:latin typeface="Cooper Hewitt"/>
              </a:rPr>
              <a:t>Moeda Social</a:t>
            </a:r>
          </a:p>
          <a:p>
            <a:pPr algn="l">
              <a:lnSpc>
                <a:spcPts val="5090"/>
              </a:lnSpc>
            </a:pPr>
            <a:r>
              <a:rPr lang="en-US" sz="3635">
                <a:solidFill>
                  <a:srgbClr val="038C8C"/>
                </a:solidFill>
                <a:latin typeface="Cooper Hewitt"/>
              </a:rPr>
              <a:t>Moedas locais que incentivam aeconomia local.</a:t>
            </a:r>
          </a:p>
          <a:p>
            <a:pPr algn="l">
              <a:lnSpc>
                <a:spcPts val="5090"/>
              </a:lnSpc>
            </a:pPr>
            <a:r>
              <a:rPr lang="en-US" sz="3635">
                <a:solidFill>
                  <a:srgbClr val="038C8C"/>
                </a:solidFill>
                <a:latin typeface="Cooper Hewitt"/>
              </a:rPr>
              <a:t>Banco Palmas e sua moeda social.</a:t>
            </a:r>
          </a:p>
          <a:p>
            <a:pPr algn="l">
              <a:lnSpc>
                <a:spcPts val="5090"/>
              </a:lnSpc>
            </a:pPr>
            <a:endParaRPr lang="en-US" sz="3635">
              <a:solidFill>
                <a:srgbClr val="038C8C"/>
              </a:solidFill>
              <a:latin typeface="Cooper Hewitt"/>
            </a:endParaRPr>
          </a:p>
          <a:p>
            <a:pPr algn="l">
              <a:lnSpc>
                <a:spcPts val="5090"/>
              </a:lnSpc>
            </a:pPr>
            <a:r>
              <a:rPr lang="en-US" sz="3635">
                <a:solidFill>
                  <a:srgbClr val="038C8C"/>
                </a:solidFill>
                <a:latin typeface="Cooper Hewitt"/>
              </a:rPr>
              <a:t>Reportagem sobre o uso de moedas sociais em comunidades locais e seus impactos econômicos.</a:t>
            </a:r>
          </a:p>
          <a:p>
            <a:pPr algn="l">
              <a:lnSpc>
                <a:spcPts val="5090"/>
              </a:lnSpc>
            </a:pPr>
            <a:endParaRPr lang="en-US" sz="3635">
              <a:solidFill>
                <a:srgbClr val="038C8C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522" y="2333945"/>
            <a:ext cx="8065202" cy="8261906"/>
            <a:chOff x="0" y="0"/>
            <a:chExt cx="6144514" cy="6294374"/>
          </a:xfrm>
        </p:grpSpPr>
        <p:sp>
          <p:nvSpPr>
            <p:cNvPr id="3" name="Freeform 3"/>
            <p:cNvSpPr/>
            <p:nvPr/>
          </p:nvSpPr>
          <p:spPr>
            <a:xfrm>
              <a:off x="0" y="-27686"/>
              <a:ext cx="6173470" cy="6322060"/>
            </a:xfrm>
            <a:custGeom>
              <a:avLst/>
              <a:gdLst/>
              <a:ahLst/>
              <a:cxnLst/>
              <a:rect l="l" t="t" r="r" b="b"/>
              <a:pathLst>
                <a:path w="6173470" h="6322060">
                  <a:moveTo>
                    <a:pt x="5918073" y="1260856"/>
                  </a:moveTo>
                  <a:cubicBezTo>
                    <a:pt x="6075045" y="1295019"/>
                    <a:pt x="6173470" y="1450975"/>
                    <a:pt x="6136894" y="1607439"/>
                  </a:cubicBezTo>
                  <a:lnTo>
                    <a:pt x="5099685" y="6037707"/>
                  </a:lnTo>
                  <a:cubicBezTo>
                    <a:pt x="5063109" y="6194171"/>
                    <a:pt x="4901692" y="6322060"/>
                    <a:pt x="4741037" y="6322060"/>
                  </a:cubicBezTo>
                  <a:lnTo>
                    <a:pt x="292100" y="6322060"/>
                  </a:lnTo>
                  <a:cubicBezTo>
                    <a:pt x="131445" y="6322060"/>
                    <a:pt x="0" y="6190615"/>
                    <a:pt x="0" y="6029960"/>
                  </a:cubicBezTo>
                  <a:lnTo>
                    <a:pt x="0" y="264160"/>
                  </a:lnTo>
                  <a:cubicBezTo>
                    <a:pt x="0" y="103505"/>
                    <a:pt x="128397" y="0"/>
                    <a:pt x="285369" y="34163"/>
                  </a:cubicBezTo>
                  <a:lnTo>
                    <a:pt x="5918073" y="1260856"/>
                  </a:lnTo>
                  <a:close/>
                </a:path>
              </a:pathLst>
            </a:custGeom>
            <a:blipFill>
              <a:blip r:embed="rId2"/>
              <a:stretch>
                <a:fillRect l="-26733" r="-2673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00" y="2362430"/>
            <a:ext cx="5107557" cy="2032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6"/>
              </a:lnSpc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ECONOMIAS ALTERNATIVAS</a:t>
            </a:r>
          </a:p>
          <a:p>
            <a:pPr marL="0" lvl="0" indent="0" algn="just">
              <a:lnSpc>
                <a:spcPts val="4986"/>
              </a:lnSpc>
              <a:spcBef>
                <a:spcPct val="0"/>
              </a:spcBef>
            </a:pPr>
            <a:endParaRPr lang="en-US" sz="4616">
              <a:solidFill>
                <a:srgbClr val="E18752"/>
              </a:solidFill>
              <a:latin typeface="Cooper Hewitt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144000" y="-856062"/>
            <a:ext cx="2247644" cy="2809555"/>
          </a:xfrm>
          <a:custGeom>
            <a:avLst/>
            <a:gdLst/>
            <a:ahLst/>
            <a:cxnLst/>
            <a:rect l="l" t="t" r="r" b="b"/>
            <a:pathLst>
              <a:path w="2247644" h="2809555">
                <a:moveTo>
                  <a:pt x="0" y="0"/>
                </a:moveTo>
                <a:lnTo>
                  <a:pt x="2247644" y="0"/>
                </a:lnTo>
                <a:lnTo>
                  <a:pt x="2247644" y="2809555"/>
                </a:lnTo>
                <a:lnTo>
                  <a:pt x="0" y="2809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-1033856" y="-761529"/>
            <a:ext cx="4125113" cy="4114800"/>
          </a:xfrm>
          <a:custGeom>
            <a:avLst/>
            <a:gdLst/>
            <a:ahLst/>
            <a:cxnLst/>
            <a:rect l="l" t="t" r="r" b="b"/>
            <a:pathLst>
              <a:path w="4125113" h="4114800">
                <a:moveTo>
                  <a:pt x="0" y="0"/>
                </a:moveTo>
                <a:lnTo>
                  <a:pt x="4125112" y="0"/>
                </a:lnTo>
                <a:lnTo>
                  <a:pt x="41251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9144000" y="3849821"/>
            <a:ext cx="8758705" cy="643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0"/>
              </a:lnSpc>
            </a:pPr>
            <a:r>
              <a:rPr lang="en-US" sz="3635">
                <a:solidFill>
                  <a:srgbClr val="038C8C"/>
                </a:solidFill>
                <a:latin typeface="Cooper Hewitt"/>
              </a:rPr>
              <a:t>Economia Circular</a:t>
            </a:r>
          </a:p>
          <a:p>
            <a:pPr algn="l">
              <a:lnSpc>
                <a:spcPts val="5090"/>
              </a:lnSpc>
            </a:pPr>
            <a:r>
              <a:rPr lang="en-US" sz="3635">
                <a:solidFill>
                  <a:srgbClr val="038C8C"/>
                </a:solidFill>
                <a:latin typeface="Cooper Hewitt"/>
              </a:rPr>
              <a:t>Redução de resíduos e reaproveitamento de recursos.</a:t>
            </a:r>
          </a:p>
          <a:p>
            <a:pPr algn="l">
              <a:lnSpc>
                <a:spcPts val="5090"/>
              </a:lnSpc>
            </a:pPr>
            <a:r>
              <a:rPr lang="en-US" sz="3635">
                <a:solidFill>
                  <a:srgbClr val="038C8C"/>
                </a:solidFill>
                <a:latin typeface="Cooper Hewitt"/>
              </a:rPr>
              <a:t>Empresas de reciclagem que transformam resíduos em novos produtos.</a:t>
            </a:r>
          </a:p>
          <a:p>
            <a:pPr algn="l">
              <a:lnSpc>
                <a:spcPts val="5090"/>
              </a:lnSpc>
            </a:pPr>
            <a:endParaRPr lang="en-US" sz="3635">
              <a:solidFill>
                <a:srgbClr val="038C8C"/>
              </a:solidFill>
              <a:latin typeface="Cooper Hewitt"/>
            </a:endParaRPr>
          </a:p>
          <a:p>
            <a:pPr algn="l">
              <a:lnSpc>
                <a:spcPts val="5090"/>
              </a:lnSpc>
            </a:pPr>
            <a:r>
              <a:rPr lang="en-US" sz="3635">
                <a:solidFill>
                  <a:srgbClr val="038C8C"/>
                </a:solidFill>
                <a:latin typeface="Cooper Hewitt"/>
              </a:rPr>
              <a:t>Série de reportagens sobre iniciativas de economia circular, destacando empresas e comunidades envolvidas.</a:t>
            </a:r>
          </a:p>
          <a:p>
            <a:pPr algn="l">
              <a:lnSpc>
                <a:spcPts val="5090"/>
              </a:lnSpc>
            </a:pPr>
            <a:endParaRPr lang="en-US" sz="3635">
              <a:solidFill>
                <a:srgbClr val="038C8C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522" y="2333945"/>
            <a:ext cx="8065202" cy="8261906"/>
            <a:chOff x="0" y="0"/>
            <a:chExt cx="6144514" cy="6294374"/>
          </a:xfrm>
        </p:grpSpPr>
        <p:sp>
          <p:nvSpPr>
            <p:cNvPr id="3" name="Freeform 3"/>
            <p:cNvSpPr/>
            <p:nvPr/>
          </p:nvSpPr>
          <p:spPr>
            <a:xfrm>
              <a:off x="0" y="-27686"/>
              <a:ext cx="6173470" cy="6322060"/>
            </a:xfrm>
            <a:custGeom>
              <a:avLst/>
              <a:gdLst/>
              <a:ahLst/>
              <a:cxnLst/>
              <a:rect l="l" t="t" r="r" b="b"/>
              <a:pathLst>
                <a:path w="6173470" h="6322060">
                  <a:moveTo>
                    <a:pt x="5918073" y="1260856"/>
                  </a:moveTo>
                  <a:cubicBezTo>
                    <a:pt x="6075045" y="1295019"/>
                    <a:pt x="6173470" y="1450975"/>
                    <a:pt x="6136894" y="1607439"/>
                  </a:cubicBezTo>
                  <a:lnTo>
                    <a:pt x="5099685" y="6037707"/>
                  </a:lnTo>
                  <a:cubicBezTo>
                    <a:pt x="5063109" y="6194171"/>
                    <a:pt x="4901692" y="6322060"/>
                    <a:pt x="4741037" y="6322060"/>
                  </a:cubicBezTo>
                  <a:lnTo>
                    <a:pt x="292100" y="6322060"/>
                  </a:lnTo>
                  <a:cubicBezTo>
                    <a:pt x="131445" y="6322060"/>
                    <a:pt x="0" y="6190615"/>
                    <a:pt x="0" y="6029960"/>
                  </a:cubicBezTo>
                  <a:lnTo>
                    <a:pt x="0" y="264160"/>
                  </a:lnTo>
                  <a:cubicBezTo>
                    <a:pt x="0" y="103505"/>
                    <a:pt x="128397" y="0"/>
                    <a:pt x="285369" y="34163"/>
                  </a:cubicBezTo>
                  <a:lnTo>
                    <a:pt x="5918073" y="1260856"/>
                  </a:lnTo>
                  <a:close/>
                </a:path>
              </a:pathLst>
            </a:custGeom>
            <a:blipFill>
              <a:blip r:embed="rId2"/>
              <a:stretch>
                <a:fillRect l="-26733" r="-2673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00" y="2362430"/>
            <a:ext cx="5107557" cy="2032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6"/>
              </a:lnSpc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ECONOMIAS ALTERNATIVAS</a:t>
            </a:r>
          </a:p>
          <a:p>
            <a:pPr marL="0" lvl="0" indent="0" algn="just">
              <a:lnSpc>
                <a:spcPts val="4986"/>
              </a:lnSpc>
              <a:spcBef>
                <a:spcPct val="0"/>
              </a:spcBef>
            </a:pPr>
            <a:endParaRPr lang="en-US" sz="4616">
              <a:solidFill>
                <a:srgbClr val="E18752"/>
              </a:solidFill>
              <a:latin typeface="Cooper Hewitt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144000" y="-856062"/>
            <a:ext cx="2247644" cy="2809555"/>
          </a:xfrm>
          <a:custGeom>
            <a:avLst/>
            <a:gdLst/>
            <a:ahLst/>
            <a:cxnLst/>
            <a:rect l="l" t="t" r="r" b="b"/>
            <a:pathLst>
              <a:path w="2247644" h="2809555">
                <a:moveTo>
                  <a:pt x="0" y="0"/>
                </a:moveTo>
                <a:lnTo>
                  <a:pt x="2247644" y="0"/>
                </a:lnTo>
                <a:lnTo>
                  <a:pt x="2247644" y="2809555"/>
                </a:lnTo>
                <a:lnTo>
                  <a:pt x="0" y="2809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-1033856" y="-761529"/>
            <a:ext cx="4125113" cy="4114800"/>
          </a:xfrm>
          <a:custGeom>
            <a:avLst/>
            <a:gdLst/>
            <a:ahLst/>
            <a:cxnLst/>
            <a:rect l="l" t="t" r="r" b="b"/>
            <a:pathLst>
              <a:path w="4125113" h="4114800">
                <a:moveTo>
                  <a:pt x="0" y="0"/>
                </a:moveTo>
                <a:lnTo>
                  <a:pt x="4125112" y="0"/>
                </a:lnTo>
                <a:lnTo>
                  <a:pt x="41251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9144000" y="4233018"/>
            <a:ext cx="8758705" cy="516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0"/>
              </a:lnSpc>
            </a:pPr>
            <a:r>
              <a:rPr lang="en-US" sz="3635">
                <a:solidFill>
                  <a:srgbClr val="038C8C"/>
                </a:solidFill>
                <a:latin typeface="Cooper Hewitt"/>
              </a:rPr>
              <a:t>Vantagens</a:t>
            </a:r>
          </a:p>
          <a:p>
            <a:pPr algn="l">
              <a:lnSpc>
                <a:spcPts val="5090"/>
              </a:lnSpc>
            </a:pPr>
            <a:endParaRPr lang="en-US" sz="3635">
              <a:solidFill>
                <a:srgbClr val="038C8C"/>
              </a:solidFill>
              <a:latin typeface="Cooper Hewitt"/>
            </a:endParaRPr>
          </a:p>
          <a:p>
            <a:pPr marL="784967" lvl="1" indent="-392483" algn="l">
              <a:lnSpc>
                <a:spcPts val="5090"/>
              </a:lnSpc>
              <a:buFont typeface="Arial"/>
              <a:buChar char="•"/>
            </a:pPr>
            <a:r>
              <a:rPr lang="en-US" sz="3635">
                <a:solidFill>
                  <a:srgbClr val="038C8C"/>
                </a:solidFill>
                <a:latin typeface="Cooper Hewitt"/>
              </a:rPr>
              <a:t>Redução da desigualdade.</a:t>
            </a:r>
          </a:p>
          <a:p>
            <a:pPr marL="784967" lvl="1" indent="-392483" algn="l">
              <a:lnSpc>
                <a:spcPts val="5090"/>
              </a:lnSpc>
              <a:buFont typeface="Arial"/>
              <a:buChar char="•"/>
            </a:pPr>
            <a:r>
              <a:rPr lang="en-US" sz="3635">
                <a:solidFill>
                  <a:srgbClr val="038C8C"/>
                </a:solidFill>
                <a:latin typeface="Cooper Hewitt"/>
              </a:rPr>
              <a:t>Sustentabilidade ambiental.</a:t>
            </a:r>
          </a:p>
          <a:p>
            <a:pPr marL="784967" lvl="1" indent="-392483" algn="l">
              <a:lnSpc>
                <a:spcPts val="5090"/>
              </a:lnSpc>
              <a:buFont typeface="Arial"/>
              <a:buChar char="•"/>
            </a:pPr>
            <a:r>
              <a:rPr lang="en-US" sz="3635">
                <a:solidFill>
                  <a:srgbClr val="038C8C"/>
                </a:solidFill>
                <a:latin typeface="Cooper Hewitt"/>
              </a:rPr>
              <a:t>Fortalecimento das comunidades locais.</a:t>
            </a:r>
          </a:p>
          <a:p>
            <a:pPr algn="l">
              <a:lnSpc>
                <a:spcPts val="5090"/>
              </a:lnSpc>
            </a:pPr>
            <a:endParaRPr lang="en-US" sz="3635">
              <a:solidFill>
                <a:srgbClr val="038C8C"/>
              </a:solidFill>
              <a:latin typeface="Cooper Hewitt"/>
            </a:endParaRPr>
          </a:p>
          <a:p>
            <a:pPr algn="l">
              <a:lnSpc>
                <a:spcPts val="5090"/>
              </a:lnSpc>
            </a:pPr>
            <a:endParaRPr lang="en-US" sz="3635">
              <a:solidFill>
                <a:srgbClr val="038C8C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234712"/>
            <a:ext cx="8421459" cy="4104577"/>
          </a:xfrm>
          <a:custGeom>
            <a:avLst/>
            <a:gdLst/>
            <a:ahLst/>
            <a:cxnLst/>
            <a:rect l="l" t="t" r="r" b="b"/>
            <a:pathLst>
              <a:path w="8421459" h="4104577">
                <a:moveTo>
                  <a:pt x="0" y="0"/>
                </a:moveTo>
                <a:lnTo>
                  <a:pt x="8421459" y="0"/>
                </a:lnTo>
                <a:lnTo>
                  <a:pt x="8421459" y="4104576"/>
                </a:lnTo>
                <a:lnTo>
                  <a:pt x="0" y="4104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9979508" y="-6022393"/>
            <a:ext cx="19672770" cy="17255241"/>
          </a:xfrm>
          <a:custGeom>
            <a:avLst/>
            <a:gdLst/>
            <a:ahLst/>
            <a:cxnLst/>
            <a:rect l="l" t="t" r="r" b="b"/>
            <a:pathLst>
              <a:path w="19672770" h="17255241">
                <a:moveTo>
                  <a:pt x="0" y="0"/>
                </a:moveTo>
                <a:lnTo>
                  <a:pt x="19672770" y="0"/>
                </a:lnTo>
                <a:lnTo>
                  <a:pt x="19672770" y="17255241"/>
                </a:lnTo>
                <a:lnTo>
                  <a:pt x="0" y="17255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824" r="-158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771486" y="952578"/>
            <a:ext cx="5107557" cy="1403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86"/>
              </a:lnSpc>
              <a:spcBef>
                <a:spcPct val="0"/>
              </a:spcBef>
            </a:pPr>
            <a:r>
              <a:rPr lang="en-US" sz="4616">
                <a:solidFill>
                  <a:srgbClr val="025159"/>
                </a:solidFill>
                <a:latin typeface="Cooper Hewitt Bold"/>
              </a:rPr>
              <a:t>COOPERATIVA DE RECICLAGEM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1486" y="2888336"/>
            <a:ext cx="8678673" cy="4557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149" lvl="1" indent="-296575" algn="l">
              <a:lnSpc>
                <a:spcPts val="5137"/>
              </a:lnSpc>
              <a:buFont typeface="Arial"/>
              <a:buChar char="•"/>
            </a:pPr>
            <a:r>
              <a:rPr lang="en-US" sz="2747">
                <a:solidFill>
                  <a:srgbClr val="025159"/>
                </a:solidFill>
                <a:latin typeface="Cooper Hewitt"/>
              </a:rPr>
              <a:t>Organizações de catadores que coletam e reciclam materiais.</a:t>
            </a:r>
          </a:p>
          <a:p>
            <a:pPr marL="593149" lvl="1" indent="-296575" algn="l">
              <a:lnSpc>
                <a:spcPts val="5137"/>
              </a:lnSpc>
              <a:buFont typeface="Arial"/>
              <a:buChar char="•"/>
            </a:pPr>
            <a:r>
              <a:rPr lang="en-US" sz="2747">
                <a:solidFill>
                  <a:srgbClr val="025159"/>
                </a:solidFill>
                <a:latin typeface="Cooper Hewitt"/>
              </a:rPr>
              <a:t>Geração de renda e redução de resíduos.</a:t>
            </a:r>
          </a:p>
          <a:p>
            <a:pPr marL="593149" lvl="1" indent="-296575" algn="l">
              <a:lnSpc>
                <a:spcPts val="5137"/>
              </a:lnSpc>
              <a:buFont typeface="Arial"/>
              <a:buChar char="•"/>
            </a:pPr>
            <a:r>
              <a:rPr lang="en-US" sz="2747">
                <a:solidFill>
                  <a:srgbClr val="025159"/>
                </a:solidFill>
                <a:latin typeface="Cooper Hewitt"/>
              </a:rPr>
              <a:t>Impacto Social e Econômico</a:t>
            </a:r>
          </a:p>
          <a:p>
            <a:pPr marL="593149" lvl="1" indent="-296575" algn="l">
              <a:lnSpc>
                <a:spcPts val="5137"/>
              </a:lnSpc>
              <a:buFont typeface="Arial"/>
              <a:buChar char="•"/>
            </a:pPr>
            <a:r>
              <a:rPr lang="en-US" sz="2747">
                <a:solidFill>
                  <a:srgbClr val="025159"/>
                </a:solidFill>
                <a:latin typeface="Cooper Hewitt"/>
              </a:rPr>
              <a:t>Inclusão de trabalhadores informais.</a:t>
            </a:r>
          </a:p>
          <a:p>
            <a:pPr marL="593149" lvl="1" indent="-296575" algn="l">
              <a:lnSpc>
                <a:spcPts val="5137"/>
              </a:lnSpc>
              <a:buFont typeface="Arial"/>
              <a:buChar char="•"/>
            </a:pPr>
            <a:r>
              <a:rPr lang="en-US" sz="2747">
                <a:solidFill>
                  <a:srgbClr val="025159"/>
                </a:solidFill>
                <a:latin typeface="Cooper Hewitt"/>
              </a:rPr>
              <a:t>Melhoria das condições de trabalho e vida.</a:t>
            </a:r>
          </a:p>
          <a:p>
            <a:pPr algn="l">
              <a:lnSpc>
                <a:spcPts val="5137"/>
              </a:lnSpc>
            </a:pPr>
            <a:endParaRPr lang="en-US" sz="2747">
              <a:solidFill>
                <a:srgbClr val="025159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522" y="2333945"/>
            <a:ext cx="8065202" cy="8261906"/>
            <a:chOff x="0" y="0"/>
            <a:chExt cx="6144514" cy="6294374"/>
          </a:xfrm>
        </p:grpSpPr>
        <p:sp>
          <p:nvSpPr>
            <p:cNvPr id="3" name="Freeform 3"/>
            <p:cNvSpPr/>
            <p:nvPr/>
          </p:nvSpPr>
          <p:spPr>
            <a:xfrm>
              <a:off x="0" y="-27686"/>
              <a:ext cx="6173470" cy="6322060"/>
            </a:xfrm>
            <a:custGeom>
              <a:avLst/>
              <a:gdLst/>
              <a:ahLst/>
              <a:cxnLst/>
              <a:rect l="l" t="t" r="r" b="b"/>
              <a:pathLst>
                <a:path w="6173470" h="6322060">
                  <a:moveTo>
                    <a:pt x="5918073" y="1260856"/>
                  </a:moveTo>
                  <a:cubicBezTo>
                    <a:pt x="6075045" y="1295019"/>
                    <a:pt x="6173470" y="1450975"/>
                    <a:pt x="6136894" y="1607439"/>
                  </a:cubicBezTo>
                  <a:lnTo>
                    <a:pt x="5099685" y="6037707"/>
                  </a:lnTo>
                  <a:cubicBezTo>
                    <a:pt x="5063109" y="6194171"/>
                    <a:pt x="4901692" y="6322060"/>
                    <a:pt x="4741037" y="6322060"/>
                  </a:cubicBezTo>
                  <a:lnTo>
                    <a:pt x="292100" y="6322060"/>
                  </a:lnTo>
                  <a:cubicBezTo>
                    <a:pt x="131445" y="6322060"/>
                    <a:pt x="0" y="6190615"/>
                    <a:pt x="0" y="6029960"/>
                  </a:cubicBezTo>
                  <a:lnTo>
                    <a:pt x="0" y="264160"/>
                  </a:lnTo>
                  <a:cubicBezTo>
                    <a:pt x="0" y="103505"/>
                    <a:pt x="128397" y="0"/>
                    <a:pt x="285369" y="34163"/>
                  </a:cubicBezTo>
                  <a:lnTo>
                    <a:pt x="5918073" y="1260856"/>
                  </a:lnTo>
                  <a:close/>
                </a:path>
              </a:pathLst>
            </a:custGeom>
            <a:blipFill>
              <a:blip r:embed="rId2"/>
              <a:stretch>
                <a:fillRect l="-26733" r="-2673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00" y="2362430"/>
            <a:ext cx="5107557" cy="2032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6"/>
              </a:lnSpc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ECONOMIAS ALTERNATIVAS</a:t>
            </a:r>
          </a:p>
          <a:p>
            <a:pPr marL="0" lvl="0" indent="0" algn="just">
              <a:lnSpc>
                <a:spcPts val="4986"/>
              </a:lnSpc>
              <a:spcBef>
                <a:spcPct val="0"/>
              </a:spcBef>
            </a:pPr>
            <a:endParaRPr lang="en-US" sz="4616">
              <a:solidFill>
                <a:srgbClr val="E18752"/>
              </a:solidFill>
              <a:latin typeface="Cooper Hewitt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144000" y="-856062"/>
            <a:ext cx="2247644" cy="2809555"/>
          </a:xfrm>
          <a:custGeom>
            <a:avLst/>
            <a:gdLst/>
            <a:ahLst/>
            <a:cxnLst/>
            <a:rect l="l" t="t" r="r" b="b"/>
            <a:pathLst>
              <a:path w="2247644" h="2809555">
                <a:moveTo>
                  <a:pt x="0" y="0"/>
                </a:moveTo>
                <a:lnTo>
                  <a:pt x="2247644" y="0"/>
                </a:lnTo>
                <a:lnTo>
                  <a:pt x="2247644" y="2809555"/>
                </a:lnTo>
                <a:lnTo>
                  <a:pt x="0" y="2809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-1033856" y="-761529"/>
            <a:ext cx="4125113" cy="4114800"/>
          </a:xfrm>
          <a:custGeom>
            <a:avLst/>
            <a:gdLst/>
            <a:ahLst/>
            <a:cxnLst/>
            <a:rect l="l" t="t" r="r" b="b"/>
            <a:pathLst>
              <a:path w="4125113" h="4114800">
                <a:moveTo>
                  <a:pt x="0" y="0"/>
                </a:moveTo>
                <a:lnTo>
                  <a:pt x="4125112" y="0"/>
                </a:lnTo>
                <a:lnTo>
                  <a:pt x="41251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9144000" y="3956087"/>
            <a:ext cx="8554238" cy="6056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9"/>
              </a:lnSpc>
            </a:pPr>
            <a:r>
              <a:rPr lang="en-US" sz="2635">
                <a:solidFill>
                  <a:srgbClr val="038C8C"/>
                </a:solidFill>
                <a:latin typeface="Cooper Hewitt"/>
              </a:rPr>
              <a:t>Implementação e Escalabilidade </a:t>
            </a:r>
          </a:p>
          <a:p>
            <a:pPr marL="568914" lvl="1" indent="-284457" algn="l">
              <a:lnSpc>
                <a:spcPts val="3689"/>
              </a:lnSpc>
              <a:buFont typeface="Arial"/>
              <a:buChar char="•"/>
            </a:pPr>
            <a:r>
              <a:rPr lang="en-US" sz="2635">
                <a:solidFill>
                  <a:srgbClr val="038C8C"/>
                </a:solidFill>
                <a:latin typeface="Cooper Hewitt"/>
              </a:rPr>
              <a:t>Desafios</a:t>
            </a:r>
          </a:p>
          <a:p>
            <a:pPr marL="1137828" lvl="2" indent="-379276" algn="l">
              <a:lnSpc>
                <a:spcPts val="3689"/>
              </a:lnSpc>
              <a:buFont typeface="Arial"/>
              <a:buChar char="⚬"/>
            </a:pPr>
            <a:r>
              <a:rPr lang="en-US" sz="2635">
                <a:solidFill>
                  <a:srgbClr val="038C8C"/>
                </a:solidFill>
                <a:latin typeface="Cooper Hewitt"/>
              </a:rPr>
              <a:t>Falta de financiamento.</a:t>
            </a:r>
          </a:p>
          <a:p>
            <a:pPr marL="1137828" lvl="2" indent="-379276" algn="l">
              <a:lnSpc>
                <a:spcPts val="3689"/>
              </a:lnSpc>
              <a:buFont typeface="Arial"/>
              <a:buChar char="⚬"/>
            </a:pPr>
            <a:r>
              <a:rPr lang="en-US" sz="2635">
                <a:solidFill>
                  <a:srgbClr val="038C8C"/>
                </a:solidFill>
                <a:latin typeface="Cooper Hewitt"/>
              </a:rPr>
              <a:t>Barreiras regulatórias.</a:t>
            </a:r>
          </a:p>
          <a:p>
            <a:pPr marL="1137828" lvl="2" indent="-379276" algn="l">
              <a:lnSpc>
                <a:spcPts val="3689"/>
              </a:lnSpc>
              <a:buFont typeface="Arial"/>
              <a:buChar char="⚬"/>
            </a:pPr>
            <a:r>
              <a:rPr lang="en-US" sz="2635">
                <a:solidFill>
                  <a:srgbClr val="038C8C"/>
                </a:solidFill>
                <a:latin typeface="Cooper Hewitt"/>
              </a:rPr>
              <a:t>Exemplo: Dificuldades de acesso a crédito para cooperativas.</a:t>
            </a:r>
          </a:p>
          <a:p>
            <a:pPr marL="568914" lvl="1" indent="-284457" algn="l">
              <a:lnSpc>
                <a:spcPts val="3689"/>
              </a:lnSpc>
              <a:buFont typeface="Arial"/>
              <a:buChar char="•"/>
            </a:pPr>
            <a:r>
              <a:rPr lang="en-US" sz="2635">
                <a:solidFill>
                  <a:srgbClr val="038C8C"/>
                </a:solidFill>
                <a:latin typeface="Cooper Hewitt"/>
              </a:rPr>
              <a:t>Possibilidades</a:t>
            </a:r>
          </a:p>
          <a:p>
            <a:pPr marL="1137828" lvl="2" indent="-379276" algn="l">
              <a:lnSpc>
                <a:spcPts val="3689"/>
              </a:lnSpc>
              <a:buFont typeface="Arial"/>
              <a:buChar char="⚬"/>
            </a:pPr>
            <a:r>
              <a:rPr lang="en-US" sz="2635">
                <a:solidFill>
                  <a:srgbClr val="038C8C"/>
                </a:solidFill>
                <a:latin typeface="Cooper Hewitt"/>
              </a:rPr>
              <a:t>Integração com políticas públicas.</a:t>
            </a:r>
          </a:p>
          <a:p>
            <a:pPr marL="1137828" lvl="2" indent="-379276" algn="l">
              <a:lnSpc>
                <a:spcPts val="3689"/>
              </a:lnSpc>
              <a:buFont typeface="Arial"/>
              <a:buChar char="⚬"/>
            </a:pPr>
            <a:r>
              <a:rPr lang="en-US" sz="2635">
                <a:solidFill>
                  <a:srgbClr val="038C8C"/>
                </a:solidFill>
                <a:latin typeface="Cooper Hewitt"/>
              </a:rPr>
              <a:t>Expansão para novas áreas e setores.</a:t>
            </a:r>
          </a:p>
          <a:p>
            <a:pPr marL="1137828" lvl="2" indent="-379276" algn="l">
              <a:lnSpc>
                <a:spcPts val="3689"/>
              </a:lnSpc>
              <a:buFont typeface="Arial"/>
              <a:buChar char="⚬"/>
            </a:pPr>
            <a:r>
              <a:rPr lang="en-US" sz="2635">
                <a:solidFill>
                  <a:srgbClr val="038C8C"/>
                </a:solidFill>
                <a:latin typeface="Cooper Hewitt"/>
              </a:rPr>
              <a:t>Exemplo: Parcerias entre cooperativas e governos municipais para coleta seletiva.</a:t>
            </a:r>
          </a:p>
          <a:p>
            <a:pPr algn="l">
              <a:lnSpc>
                <a:spcPts val="3689"/>
              </a:lnSpc>
            </a:pPr>
            <a:endParaRPr lang="en-US" sz="2635">
              <a:solidFill>
                <a:srgbClr val="038C8C"/>
              </a:solidFill>
              <a:latin typeface="Cooper Hewitt"/>
            </a:endParaRPr>
          </a:p>
          <a:p>
            <a:pPr algn="l">
              <a:lnSpc>
                <a:spcPts val="3689"/>
              </a:lnSpc>
            </a:pPr>
            <a:endParaRPr lang="en-US" sz="2635">
              <a:solidFill>
                <a:srgbClr val="038C8C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1695" y="-1365653"/>
            <a:ext cx="8355210" cy="10136861"/>
            <a:chOff x="0" y="0"/>
            <a:chExt cx="5188077" cy="6294374"/>
          </a:xfrm>
        </p:grpSpPr>
        <p:sp>
          <p:nvSpPr>
            <p:cNvPr id="3" name="Freeform 3"/>
            <p:cNvSpPr/>
            <p:nvPr/>
          </p:nvSpPr>
          <p:spPr>
            <a:xfrm>
              <a:off x="-29972" y="0"/>
              <a:ext cx="5218049" cy="6322060"/>
            </a:xfrm>
            <a:custGeom>
              <a:avLst/>
              <a:gdLst/>
              <a:ahLst/>
              <a:cxnLst/>
              <a:rect l="l" t="t" r="r" b="b"/>
              <a:pathLst>
                <a:path w="5218049" h="6322060">
                  <a:moveTo>
                    <a:pt x="4925949" y="0"/>
                  </a:moveTo>
                  <a:cubicBezTo>
                    <a:pt x="5086604" y="0"/>
                    <a:pt x="5218049" y="131445"/>
                    <a:pt x="5218049" y="292100"/>
                  </a:cubicBezTo>
                  <a:lnTo>
                    <a:pt x="5218049" y="6057900"/>
                  </a:lnTo>
                  <a:cubicBezTo>
                    <a:pt x="5218049" y="6218555"/>
                    <a:pt x="5089652" y="6322060"/>
                    <a:pt x="4932680" y="6287897"/>
                  </a:cubicBezTo>
                  <a:lnTo>
                    <a:pt x="1595755" y="5561457"/>
                  </a:lnTo>
                  <a:cubicBezTo>
                    <a:pt x="1438783" y="5527294"/>
                    <a:pt x="1279144" y="5371592"/>
                    <a:pt x="1241171" y="5215509"/>
                  </a:cubicBezTo>
                  <a:lnTo>
                    <a:pt x="38100" y="283718"/>
                  </a:lnTo>
                  <a:cubicBezTo>
                    <a:pt x="0" y="127762"/>
                    <a:pt x="100203" y="0"/>
                    <a:pt x="260858" y="0"/>
                  </a:cubicBezTo>
                  <a:lnTo>
                    <a:pt x="4925949" y="0"/>
                  </a:lnTo>
                  <a:close/>
                </a:path>
              </a:pathLst>
            </a:custGeom>
            <a:blipFill>
              <a:blip r:embed="rId2"/>
              <a:stretch>
                <a:fillRect l="-41051" r="-4105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2083298" y="-525515"/>
            <a:ext cx="2271937" cy="2271937"/>
          </a:xfrm>
          <a:custGeom>
            <a:avLst/>
            <a:gdLst/>
            <a:ahLst/>
            <a:cxnLst/>
            <a:rect l="l" t="t" r="r" b="b"/>
            <a:pathLst>
              <a:path w="2271937" h="2271937">
                <a:moveTo>
                  <a:pt x="0" y="0"/>
                </a:moveTo>
                <a:lnTo>
                  <a:pt x="2271937" y="0"/>
                </a:lnTo>
                <a:lnTo>
                  <a:pt x="2271937" y="2271937"/>
                </a:lnTo>
                <a:lnTo>
                  <a:pt x="0" y="2271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8488567">
            <a:off x="13718466" y="5950243"/>
            <a:ext cx="5618868" cy="5109759"/>
          </a:xfrm>
          <a:custGeom>
            <a:avLst/>
            <a:gdLst/>
            <a:ahLst/>
            <a:cxnLst/>
            <a:rect l="l" t="t" r="r" b="b"/>
            <a:pathLst>
              <a:path w="5618868" h="5109759">
                <a:moveTo>
                  <a:pt x="0" y="0"/>
                </a:moveTo>
                <a:lnTo>
                  <a:pt x="5618868" y="0"/>
                </a:lnTo>
                <a:lnTo>
                  <a:pt x="5618868" y="5109758"/>
                </a:lnTo>
                <a:lnTo>
                  <a:pt x="0" y="510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083298" y="2927565"/>
            <a:ext cx="5107557" cy="77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986"/>
              </a:lnSpc>
              <a:spcBef>
                <a:spcPct val="0"/>
              </a:spcBef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MÍDIA E PODER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83298" y="3944369"/>
            <a:ext cx="7060702" cy="278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Papel da Mídia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Informar o público.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Influenciar opiniões e atitudes.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Definir a agenda pública.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36242" y="2061709"/>
            <a:ext cx="8932132" cy="10579345"/>
            <a:chOff x="0" y="0"/>
            <a:chExt cx="5314442" cy="6294501"/>
          </a:xfrm>
        </p:grpSpPr>
        <p:sp>
          <p:nvSpPr>
            <p:cNvPr id="3" name="Freeform 3"/>
            <p:cNvSpPr/>
            <p:nvPr/>
          </p:nvSpPr>
          <p:spPr>
            <a:xfrm>
              <a:off x="-29083" y="-27432"/>
              <a:ext cx="5343525" cy="6321933"/>
            </a:xfrm>
            <a:custGeom>
              <a:avLst/>
              <a:gdLst/>
              <a:ahLst/>
              <a:cxnLst/>
              <a:rect l="l" t="t" r="r" b="b"/>
              <a:pathLst>
                <a:path w="5343525" h="6321933">
                  <a:moveTo>
                    <a:pt x="5058156" y="756285"/>
                  </a:moveTo>
                  <a:cubicBezTo>
                    <a:pt x="5215128" y="790448"/>
                    <a:pt x="5343525" y="949833"/>
                    <a:pt x="5343525" y="1110488"/>
                  </a:cubicBezTo>
                  <a:lnTo>
                    <a:pt x="5343525" y="6029833"/>
                  </a:lnTo>
                  <a:cubicBezTo>
                    <a:pt x="5343525" y="6190488"/>
                    <a:pt x="5212080" y="6321933"/>
                    <a:pt x="5051425" y="6321933"/>
                  </a:cubicBezTo>
                  <a:lnTo>
                    <a:pt x="262128" y="6321933"/>
                  </a:lnTo>
                  <a:cubicBezTo>
                    <a:pt x="101473" y="6321933"/>
                    <a:pt x="0" y="6193917"/>
                    <a:pt x="36576" y="6037580"/>
                  </a:cubicBezTo>
                  <a:lnTo>
                    <a:pt x="1389888" y="256413"/>
                  </a:lnTo>
                  <a:cubicBezTo>
                    <a:pt x="1426464" y="99949"/>
                    <a:pt x="1584960" y="0"/>
                    <a:pt x="1741932" y="34163"/>
                  </a:cubicBezTo>
                  <a:lnTo>
                    <a:pt x="5058156" y="756285"/>
                  </a:lnTo>
                  <a:close/>
                </a:path>
              </a:pathLst>
            </a:custGeom>
            <a:blipFill>
              <a:blip r:embed="rId2"/>
              <a:stretch>
                <a:fillRect l="-38720" r="-3872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13635001" y="27654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794149" y="-318444"/>
            <a:ext cx="2378992" cy="2271937"/>
          </a:xfrm>
          <a:custGeom>
            <a:avLst/>
            <a:gdLst/>
            <a:ahLst/>
            <a:cxnLst/>
            <a:rect l="l" t="t" r="r" b="b"/>
            <a:pathLst>
              <a:path w="2378992" h="2271937">
                <a:moveTo>
                  <a:pt x="0" y="0"/>
                </a:moveTo>
                <a:lnTo>
                  <a:pt x="2378991" y="0"/>
                </a:lnTo>
                <a:lnTo>
                  <a:pt x="2378991" y="2271937"/>
                </a:lnTo>
                <a:lnTo>
                  <a:pt x="0" y="22719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794149" y="3109365"/>
            <a:ext cx="5107557" cy="77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986"/>
              </a:lnSpc>
              <a:spcBef>
                <a:spcPct val="0"/>
              </a:spcBef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OBJETIVO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06760" y="4238945"/>
            <a:ext cx="7337240" cy="278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Examinar como as políticas públicas podem promover a inclusão social. Explorar alternativas econômicas e discutir o papel da mídia na formação da opinião pública e na dinâmica do poder.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1695" y="-1365653"/>
            <a:ext cx="8355210" cy="10136861"/>
            <a:chOff x="0" y="0"/>
            <a:chExt cx="5188077" cy="6294374"/>
          </a:xfrm>
        </p:grpSpPr>
        <p:sp>
          <p:nvSpPr>
            <p:cNvPr id="3" name="Freeform 3"/>
            <p:cNvSpPr/>
            <p:nvPr/>
          </p:nvSpPr>
          <p:spPr>
            <a:xfrm>
              <a:off x="-29972" y="0"/>
              <a:ext cx="5218049" cy="6322060"/>
            </a:xfrm>
            <a:custGeom>
              <a:avLst/>
              <a:gdLst/>
              <a:ahLst/>
              <a:cxnLst/>
              <a:rect l="l" t="t" r="r" b="b"/>
              <a:pathLst>
                <a:path w="5218049" h="6322060">
                  <a:moveTo>
                    <a:pt x="4925949" y="0"/>
                  </a:moveTo>
                  <a:cubicBezTo>
                    <a:pt x="5086604" y="0"/>
                    <a:pt x="5218049" y="131445"/>
                    <a:pt x="5218049" y="292100"/>
                  </a:cubicBezTo>
                  <a:lnTo>
                    <a:pt x="5218049" y="6057900"/>
                  </a:lnTo>
                  <a:cubicBezTo>
                    <a:pt x="5218049" y="6218555"/>
                    <a:pt x="5089652" y="6322060"/>
                    <a:pt x="4932680" y="6287897"/>
                  </a:cubicBezTo>
                  <a:lnTo>
                    <a:pt x="1595755" y="5561457"/>
                  </a:lnTo>
                  <a:cubicBezTo>
                    <a:pt x="1438783" y="5527294"/>
                    <a:pt x="1279144" y="5371592"/>
                    <a:pt x="1241171" y="5215509"/>
                  </a:cubicBezTo>
                  <a:lnTo>
                    <a:pt x="38100" y="283718"/>
                  </a:lnTo>
                  <a:cubicBezTo>
                    <a:pt x="0" y="127762"/>
                    <a:pt x="100203" y="0"/>
                    <a:pt x="260858" y="0"/>
                  </a:cubicBezTo>
                  <a:lnTo>
                    <a:pt x="4925949" y="0"/>
                  </a:lnTo>
                  <a:close/>
                </a:path>
              </a:pathLst>
            </a:custGeom>
            <a:blipFill>
              <a:blip r:embed="rId2"/>
              <a:stretch>
                <a:fillRect l="-41051" r="-4105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2083298" y="-525515"/>
            <a:ext cx="2271937" cy="2271937"/>
          </a:xfrm>
          <a:custGeom>
            <a:avLst/>
            <a:gdLst/>
            <a:ahLst/>
            <a:cxnLst/>
            <a:rect l="l" t="t" r="r" b="b"/>
            <a:pathLst>
              <a:path w="2271937" h="2271937">
                <a:moveTo>
                  <a:pt x="0" y="0"/>
                </a:moveTo>
                <a:lnTo>
                  <a:pt x="2271937" y="0"/>
                </a:lnTo>
                <a:lnTo>
                  <a:pt x="2271937" y="2271937"/>
                </a:lnTo>
                <a:lnTo>
                  <a:pt x="0" y="2271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8488567">
            <a:off x="13718466" y="5950243"/>
            <a:ext cx="5618868" cy="5109759"/>
          </a:xfrm>
          <a:custGeom>
            <a:avLst/>
            <a:gdLst/>
            <a:ahLst/>
            <a:cxnLst/>
            <a:rect l="l" t="t" r="r" b="b"/>
            <a:pathLst>
              <a:path w="5618868" h="5109759">
                <a:moveTo>
                  <a:pt x="0" y="0"/>
                </a:moveTo>
                <a:lnTo>
                  <a:pt x="5618868" y="0"/>
                </a:lnTo>
                <a:lnTo>
                  <a:pt x="5618868" y="5109758"/>
                </a:lnTo>
                <a:lnTo>
                  <a:pt x="0" y="510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083298" y="2927565"/>
            <a:ext cx="5107557" cy="77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986"/>
              </a:lnSpc>
              <a:spcBef>
                <a:spcPct val="0"/>
              </a:spcBef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MÍDIA E PODER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83298" y="3944369"/>
            <a:ext cx="7060702" cy="3331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Influência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Molda percepções sobre temas importantes.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Pode reforçar ou desafiar estereótipos.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1695" y="-1365653"/>
            <a:ext cx="8355210" cy="10136861"/>
            <a:chOff x="0" y="0"/>
            <a:chExt cx="5188077" cy="6294374"/>
          </a:xfrm>
        </p:grpSpPr>
        <p:sp>
          <p:nvSpPr>
            <p:cNvPr id="3" name="Freeform 3"/>
            <p:cNvSpPr/>
            <p:nvPr/>
          </p:nvSpPr>
          <p:spPr>
            <a:xfrm>
              <a:off x="-29972" y="0"/>
              <a:ext cx="5218049" cy="6322060"/>
            </a:xfrm>
            <a:custGeom>
              <a:avLst/>
              <a:gdLst/>
              <a:ahLst/>
              <a:cxnLst/>
              <a:rect l="l" t="t" r="r" b="b"/>
              <a:pathLst>
                <a:path w="5218049" h="6322060">
                  <a:moveTo>
                    <a:pt x="4925949" y="0"/>
                  </a:moveTo>
                  <a:cubicBezTo>
                    <a:pt x="5086604" y="0"/>
                    <a:pt x="5218049" y="131445"/>
                    <a:pt x="5218049" y="292100"/>
                  </a:cubicBezTo>
                  <a:lnTo>
                    <a:pt x="5218049" y="6057900"/>
                  </a:lnTo>
                  <a:cubicBezTo>
                    <a:pt x="5218049" y="6218555"/>
                    <a:pt x="5089652" y="6322060"/>
                    <a:pt x="4932680" y="6287897"/>
                  </a:cubicBezTo>
                  <a:lnTo>
                    <a:pt x="1595755" y="5561457"/>
                  </a:lnTo>
                  <a:cubicBezTo>
                    <a:pt x="1438783" y="5527294"/>
                    <a:pt x="1279144" y="5371592"/>
                    <a:pt x="1241171" y="5215509"/>
                  </a:cubicBezTo>
                  <a:lnTo>
                    <a:pt x="38100" y="283718"/>
                  </a:lnTo>
                  <a:cubicBezTo>
                    <a:pt x="0" y="127762"/>
                    <a:pt x="100203" y="0"/>
                    <a:pt x="260858" y="0"/>
                  </a:cubicBezTo>
                  <a:lnTo>
                    <a:pt x="4925949" y="0"/>
                  </a:lnTo>
                  <a:close/>
                </a:path>
              </a:pathLst>
            </a:custGeom>
            <a:blipFill>
              <a:blip r:embed="rId2"/>
              <a:stretch>
                <a:fillRect l="-41051" r="-4105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2083298" y="-525515"/>
            <a:ext cx="2271937" cy="2271937"/>
          </a:xfrm>
          <a:custGeom>
            <a:avLst/>
            <a:gdLst/>
            <a:ahLst/>
            <a:cxnLst/>
            <a:rect l="l" t="t" r="r" b="b"/>
            <a:pathLst>
              <a:path w="2271937" h="2271937">
                <a:moveTo>
                  <a:pt x="0" y="0"/>
                </a:moveTo>
                <a:lnTo>
                  <a:pt x="2271937" y="0"/>
                </a:lnTo>
                <a:lnTo>
                  <a:pt x="2271937" y="2271937"/>
                </a:lnTo>
                <a:lnTo>
                  <a:pt x="0" y="2271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8488567">
            <a:off x="13718466" y="5950243"/>
            <a:ext cx="5618868" cy="5109759"/>
          </a:xfrm>
          <a:custGeom>
            <a:avLst/>
            <a:gdLst/>
            <a:ahLst/>
            <a:cxnLst/>
            <a:rect l="l" t="t" r="r" b="b"/>
            <a:pathLst>
              <a:path w="5618868" h="5109759">
                <a:moveTo>
                  <a:pt x="0" y="0"/>
                </a:moveTo>
                <a:lnTo>
                  <a:pt x="5618868" y="0"/>
                </a:lnTo>
                <a:lnTo>
                  <a:pt x="5618868" y="5109758"/>
                </a:lnTo>
                <a:lnTo>
                  <a:pt x="0" y="510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083298" y="2927565"/>
            <a:ext cx="5107557" cy="77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986"/>
              </a:lnSpc>
              <a:spcBef>
                <a:spcPct val="0"/>
              </a:spcBef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MÍDIA E PODER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83298" y="3944369"/>
            <a:ext cx="7060702" cy="4417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Relação entre Mídia, Poder Político e Econômico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A mídia pode servir como uma ferramenta de poder.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Influência em eleições e políticas públicas.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1695" y="-1365653"/>
            <a:ext cx="8355210" cy="10136861"/>
            <a:chOff x="0" y="0"/>
            <a:chExt cx="5188077" cy="6294374"/>
          </a:xfrm>
        </p:grpSpPr>
        <p:sp>
          <p:nvSpPr>
            <p:cNvPr id="3" name="Freeform 3"/>
            <p:cNvSpPr/>
            <p:nvPr/>
          </p:nvSpPr>
          <p:spPr>
            <a:xfrm>
              <a:off x="-29972" y="0"/>
              <a:ext cx="5218049" cy="6322060"/>
            </a:xfrm>
            <a:custGeom>
              <a:avLst/>
              <a:gdLst/>
              <a:ahLst/>
              <a:cxnLst/>
              <a:rect l="l" t="t" r="r" b="b"/>
              <a:pathLst>
                <a:path w="5218049" h="6322060">
                  <a:moveTo>
                    <a:pt x="4925949" y="0"/>
                  </a:moveTo>
                  <a:cubicBezTo>
                    <a:pt x="5086604" y="0"/>
                    <a:pt x="5218049" y="131445"/>
                    <a:pt x="5218049" y="292100"/>
                  </a:cubicBezTo>
                  <a:lnTo>
                    <a:pt x="5218049" y="6057900"/>
                  </a:lnTo>
                  <a:cubicBezTo>
                    <a:pt x="5218049" y="6218555"/>
                    <a:pt x="5089652" y="6322060"/>
                    <a:pt x="4932680" y="6287897"/>
                  </a:cubicBezTo>
                  <a:lnTo>
                    <a:pt x="1595755" y="5561457"/>
                  </a:lnTo>
                  <a:cubicBezTo>
                    <a:pt x="1438783" y="5527294"/>
                    <a:pt x="1279144" y="5371592"/>
                    <a:pt x="1241171" y="5215509"/>
                  </a:cubicBezTo>
                  <a:lnTo>
                    <a:pt x="38100" y="283718"/>
                  </a:lnTo>
                  <a:cubicBezTo>
                    <a:pt x="0" y="127762"/>
                    <a:pt x="100203" y="0"/>
                    <a:pt x="260858" y="0"/>
                  </a:cubicBezTo>
                  <a:lnTo>
                    <a:pt x="4925949" y="0"/>
                  </a:lnTo>
                  <a:close/>
                </a:path>
              </a:pathLst>
            </a:custGeom>
            <a:blipFill>
              <a:blip r:embed="rId2"/>
              <a:stretch>
                <a:fillRect l="-41051" r="-4105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2083298" y="-525515"/>
            <a:ext cx="2271937" cy="2271937"/>
          </a:xfrm>
          <a:custGeom>
            <a:avLst/>
            <a:gdLst/>
            <a:ahLst/>
            <a:cxnLst/>
            <a:rect l="l" t="t" r="r" b="b"/>
            <a:pathLst>
              <a:path w="2271937" h="2271937">
                <a:moveTo>
                  <a:pt x="0" y="0"/>
                </a:moveTo>
                <a:lnTo>
                  <a:pt x="2271937" y="0"/>
                </a:lnTo>
                <a:lnTo>
                  <a:pt x="2271937" y="2271937"/>
                </a:lnTo>
                <a:lnTo>
                  <a:pt x="0" y="2271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8488567">
            <a:off x="13718466" y="5950243"/>
            <a:ext cx="5618868" cy="5109759"/>
          </a:xfrm>
          <a:custGeom>
            <a:avLst/>
            <a:gdLst/>
            <a:ahLst/>
            <a:cxnLst/>
            <a:rect l="l" t="t" r="r" b="b"/>
            <a:pathLst>
              <a:path w="5618868" h="5109759">
                <a:moveTo>
                  <a:pt x="0" y="0"/>
                </a:moveTo>
                <a:lnTo>
                  <a:pt x="5618868" y="0"/>
                </a:lnTo>
                <a:lnTo>
                  <a:pt x="5618868" y="5109758"/>
                </a:lnTo>
                <a:lnTo>
                  <a:pt x="0" y="510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083298" y="2927565"/>
            <a:ext cx="5107557" cy="77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986"/>
              </a:lnSpc>
              <a:spcBef>
                <a:spcPct val="0"/>
              </a:spcBef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MÍDIA E PODER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83298" y="3944369"/>
            <a:ext cx="7060702" cy="4417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Relação entre Mídia, Poder Político e Econômico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A mídia pode servir como uma ferramenta de poder.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Influência em eleições e políticas públicas.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234712"/>
            <a:ext cx="8421459" cy="4104577"/>
          </a:xfrm>
          <a:custGeom>
            <a:avLst/>
            <a:gdLst/>
            <a:ahLst/>
            <a:cxnLst/>
            <a:rect l="l" t="t" r="r" b="b"/>
            <a:pathLst>
              <a:path w="8421459" h="4104577">
                <a:moveTo>
                  <a:pt x="0" y="0"/>
                </a:moveTo>
                <a:lnTo>
                  <a:pt x="8421459" y="0"/>
                </a:lnTo>
                <a:lnTo>
                  <a:pt x="8421459" y="4104576"/>
                </a:lnTo>
                <a:lnTo>
                  <a:pt x="0" y="4104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9979508" y="-6022393"/>
            <a:ext cx="19672770" cy="17255241"/>
          </a:xfrm>
          <a:custGeom>
            <a:avLst/>
            <a:gdLst/>
            <a:ahLst/>
            <a:cxnLst/>
            <a:rect l="l" t="t" r="r" b="b"/>
            <a:pathLst>
              <a:path w="19672770" h="17255241">
                <a:moveTo>
                  <a:pt x="0" y="0"/>
                </a:moveTo>
                <a:lnTo>
                  <a:pt x="19672770" y="0"/>
                </a:lnTo>
                <a:lnTo>
                  <a:pt x="19672770" y="17255241"/>
                </a:lnTo>
                <a:lnTo>
                  <a:pt x="0" y="17255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824" r="-158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771486" y="952578"/>
            <a:ext cx="8372514" cy="2032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6"/>
              </a:lnSpc>
            </a:pPr>
            <a:r>
              <a:rPr lang="en-US" sz="4616">
                <a:solidFill>
                  <a:srgbClr val="025159"/>
                </a:solidFill>
                <a:latin typeface="Cooper Hewitt Bold"/>
              </a:rPr>
              <a:t>COBERTURA MIDIÁTICA DA REFORMA DA PREVIDÊNCIA</a:t>
            </a:r>
          </a:p>
          <a:p>
            <a:pPr marL="0" lvl="0" indent="0" algn="l">
              <a:lnSpc>
                <a:spcPts val="4986"/>
              </a:lnSpc>
              <a:spcBef>
                <a:spcPct val="0"/>
              </a:spcBef>
            </a:pPr>
            <a:r>
              <a:rPr lang="en-US" sz="4616">
                <a:solidFill>
                  <a:srgbClr val="025159"/>
                </a:solidFill>
                <a:latin typeface="Cooper Hewitt Bold"/>
              </a:rPr>
              <a:t>NO BRASIL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1486" y="3029707"/>
            <a:ext cx="8678673" cy="5205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149" lvl="1" indent="-296575" algn="l">
              <a:lnSpc>
                <a:spcPts val="5137"/>
              </a:lnSpc>
              <a:buFont typeface="Arial"/>
              <a:buChar char="•"/>
            </a:pPr>
            <a:r>
              <a:rPr lang="en-US" sz="2747">
                <a:solidFill>
                  <a:srgbClr val="025159"/>
                </a:solidFill>
                <a:latin typeface="Cooper Hewitt"/>
              </a:rPr>
              <a:t>Análise da Cobertura e Seus Efeitos na Opinião Pública</a:t>
            </a:r>
          </a:p>
          <a:p>
            <a:pPr marL="593149" lvl="1" indent="-296575" algn="l">
              <a:lnSpc>
                <a:spcPts val="5137"/>
              </a:lnSpc>
              <a:buFont typeface="Arial"/>
              <a:buChar char="•"/>
            </a:pPr>
            <a:r>
              <a:rPr lang="en-US" sz="2747">
                <a:solidFill>
                  <a:srgbClr val="025159"/>
                </a:solidFill>
                <a:latin typeface="Cooper Hewitt"/>
              </a:rPr>
              <a:t>Diferentes abordagens e narrativas nos meios de comunicação.</a:t>
            </a:r>
          </a:p>
          <a:p>
            <a:pPr marL="593149" lvl="1" indent="-296575" algn="l">
              <a:lnSpc>
                <a:spcPts val="5137"/>
              </a:lnSpc>
              <a:buFont typeface="Arial"/>
              <a:buChar char="•"/>
            </a:pPr>
            <a:r>
              <a:rPr lang="en-US" sz="2747">
                <a:solidFill>
                  <a:srgbClr val="025159"/>
                </a:solidFill>
                <a:latin typeface="Cooper Hewitt"/>
              </a:rPr>
              <a:t>Impacto nas percepções da população.</a:t>
            </a:r>
          </a:p>
          <a:p>
            <a:pPr marL="593149" lvl="1" indent="-296575" algn="l">
              <a:lnSpc>
                <a:spcPts val="5137"/>
              </a:lnSpc>
              <a:buFont typeface="Arial"/>
              <a:buChar char="•"/>
            </a:pPr>
            <a:r>
              <a:rPr lang="en-US" sz="2747">
                <a:solidFill>
                  <a:srgbClr val="025159"/>
                </a:solidFill>
                <a:latin typeface="Cooper Hewitt"/>
              </a:rPr>
              <a:t>Cobertura polarizada entre veículos a favor e contra a reforma.</a:t>
            </a:r>
          </a:p>
          <a:p>
            <a:pPr algn="l">
              <a:lnSpc>
                <a:spcPts val="5137"/>
              </a:lnSpc>
            </a:pPr>
            <a:endParaRPr lang="en-US" sz="2747">
              <a:solidFill>
                <a:srgbClr val="025159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1695" y="-1365653"/>
            <a:ext cx="8355210" cy="10136861"/>
            <a:chOff x="0" y="0"/>
            <a:chExt cx="5188077" cy="6294374"/>
          </a:xfrm>
        </p:grpSpPr>
        <p:sp>
          <p:nvSpPr>
            <p:cNvPr id="3" name="Freeform 3"/>
            <p:cNvSpPr/>
            <p:nvPr/>
          </p:nvSpPr>
          <p:spPr>
            <a:xfrm>
              <a:off x="-29972" y="0"/>
              <a:ext cx="5218049" cy="6322060"/>
            </a:xfrm>
            <a:custGeom>
              <a:avLst/>
              <a:gdLst/>
              <a:ahLst/>
              <a:cxnLst/>
              <a:rect l="l" t="t" r="r" b="b"/>
              <a:pathLst>
                <a:path w="5218049" h="6322060">
                  <a:moveTo>
                    <a:pt x="4925949" y="0"/>
                  </a:moveTo>
                  <a:cubicBezTo>
                    <a:pt x="5086604" y="0"/>
                    <a:pt x="5218049" y="131445"/>
                    <a:pt x="5218049" y="292100"/>
                  </a:cubicBezTo>
                  <a:lnTo>
                    <a:pt x="5218049" y="6057900"/>
                  </a:lnTo>
                  <a:cubicBezTo>
                    <a:pt x="5218049" y="6218555"/>
                    <a:pt x="5089652" y="6322060"/>
                    <a:pt x="4932680" y="6287897"/>
                  </a:cubicBezTo>
                  <a:lnTo>
                    <a:pt x="1595755" y="5561457"/>
                  </a:lnTo>
                  <a:cubicBezTo>
                    <a:pt x="1438783" y="5527294"/>
                    <a:pt x="1279144" y="5371592"/>
                    <a:pt x="1241171" y="5215509"/>
                  </a:cubicBezTo>
                  <a:lnTo>
                    <a:pt x="38100" y="283718"/>
                  </a:lnTo>
                  <a:cubicBezTo>
                    <a:pt x="0" y="127762"/>
                    <a:pt x="100203" y="0"/>
                    <a:pt x="260858" y="0"/>
                  </a:cubicBezTo>
                  <a:lnTo>
                    <a:pt x="4925949" y="0"/>
                  </a:lnTo>
                  <a:close/>
                </a:path>
              </a:pathLst>
            </a:custGeom>
            <a:blipFill>
              <a:blip r:embed="rId2"/>
              <a:stretch>
                <a:fillRect l="-41051" r="-4105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2083298" y="-525515"/>
            <a:ext cx="2271937" cy="2271937"/>
          </a:xfrm>
          <a:custGeom>
            <a:avLst/>
            <a:gdLst/>
            <a:ahLst/>
            <a:cxnLst/>
            <a:rect l="l" t="t" r="r" b="b"/>
            <a:pathLst>
              <a:path w="2271937" h="2271937">
                <a:moveTo>
                  <a:pt x="0" y="0"/>
                </a:moveTo>
                <a:lnTo>
                  <a:pt x="2271937" y="0"/>
                </a:lnTo>
                <a:lnTo>
                  <a:pt x="2271937" y="2271937"/>
                </a:lnTo>
                <a:lnTo>
                  <a:pt x="0" y="2271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8488567">
            <a:off x="13718466" y="5950243"/>
            <a:ext cx="5618868" cy="5109759"/>
          </a:xfrm>
          <a:custGeom>
            <a:avLst/>
            <a:gdLst/>
            <a:ahLst/>
            <a:cxnLst/>
            <a:rect l="l" t="t" r="r" b="b"/>
            <a:pathLst>
              <a:path w="5618868" h="5109759">
                <a:moveTo>
                  <a:pt x="0" y="0"/>
                </a:moveTo>
                <a:lnTo>
                  <a:pt x="5618868" y="0"/>
                </a:lnTo>
                <a:lnTo>
                  <a:pt x="5618868" y="5109758"/>
                </a:lnTo>
                <a:lnTo>
                  <a:pt x="0" y="510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083298" y="2927565"/>
            <a:ext cx="5107557" cy="77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986"/>
              </a:lnSpc>
              <a:spcBef>
                <a:spcPct val="0"/>
              </a:spcBef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MÍDIA E PODER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83298" y="3944369"/>
            <a:ext cx="10655362" cy="713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Desafios Éticos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Imparcialidade e objetividade.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Sensacionalismo e fake news.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Exemplo: Difusão de desinformação durante a pandemia de COVID-19.</a:t>
            </a:r>
          </a:p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Oportunidades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Promoção de um jornalismo responsável e inclusivo.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Uso de novas tecnologias para uma mídia mais transparente.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Exemplo: Iniciativas de fact-checking e jornalismo colaborativo.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8C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99152" y="493396"/>
            <a:ext cx="13560148" cy="914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9406" lvl="1" indent="-349703" algn="l">
              <a:lnSpc>
                <a:spcPts val="4535"/>
              </a:lnSpc>
              <a:buFont typeface="Arial"/>
              <a:buChar char="•"/>
            </a:pPr>
            <a:r>
              <a:rPr lang="en-US" sz="3239">
                <a:solidFill>
                  <a:srgbClr val="FFFFFF"/>
                </a:solidFill>
                <a:latin typeface="Cooper Hewitt"/>
              </a:rPr>
              <a:t>Políticas Públicas e Inclusão Social</a:t>
            </a:r>
          </a:p>
          <a:p>
            <a:pPr marL="1398813" lvl="2" indent="-466271" algn="l">
              <a:lnSpc>
                <a:spcPts val="4535"/>
              </a:lnSpc>
              <a:buFont typeface="Arial"/>
              <a:buChar char="⚬"/>
            </a:pPr>
            <a:r>
              <a:rPr lang="en-US" sz="3239">
                <a:solidFill>
                  <a:srgbClr val="FFFFFF"/>
                </a:solidFill>
                <a:latin typeface="Cooper Hewitt"/>
              </a:rPr>
              <a:t>Políticas públicas são essenciais para promover a inclusão social e reduzir desigualdades.</a:t>
            </a:r>
          </a:p>
          <a:p>
            <a:pPr marL="1398813" lvl="2" indent="-466271" algn="l">
              <a:lnSpc>
                <a:spcPts val="4535"/>
              </a:lnSpc>
              <a:buFont typeface="Arial"/>
              <a:buChar char="⚬"/>
            </a:pPr>
            <a:r>
              <a:rPr lang="en-US" sz="3239">
                <a:solidFill>
                  <a:srgbClr val="FFFFFF"/>
                </a:solidFill>
                <a:latin typeface="Cooper Hewitt"/>
              </a:rPr>
              <a:t>Exemplos de sucesso incluem o Bolsa Família e programas de educação, saúde e habitação.</a:t>
            </a:r>
          </a:p>
          <a:p>
            <a:pPr marL="699406" lvl="1" indent="-349703" algn="l">
              <a:lnSpc>
                <a:spcPts val="4535"/>
              </a:lnSpc>
              <a:buFont typeface="Arial"/>
              <a:buChar char="•"/>
            </a:pPr>
            <a:r>
              <a:rPr lang="en-US" sz="3239">
                <a:solidFill>
                  <a:srgbClr val="FFFFFF"/>
                </a:solidFill>
                <a:latin typeface="Cooper Hewitt"/>
              </a:rPr>
              <a:t>Economias Alternativas</a:t>
            </a:r>
          </a:p>
          <a:p>
            <a:pPr marL="1398813" lvl="2" indent="-466271" algn="l">
              <a:lnSpc>
                <a:spcPts val="4535"/>
              </a:lnSpc>
              <a:buFont typeface="Arial"/>
              <a:buChar char="⚬"/>
            </a:pPr>
            <a:r>
              <a:rPr lang="en-US" sz="3239">
                <a:solidFill>
                  <a:srgbClr val="FFFFFF"/>
                </a:solidFill>
                <a:latin typeface="Cooper Hewitt"/>
              </a:rPr>
              <a:t>Modelos econômicos como a economia solidária e a economia circular oferecem soluções sustentáveis e inclusivas.</a:t>
            </a:r>
          </a:p>
          <a:p>
            <a:pPr marL="1398813" lvl="2" indent="-466271" algn="l">
              <a:lnSpc>
                <a:spcPts val="4535"/>
              </a:lnSpc>
              <a:buFont typeface="Arial"/>
              <a:buChar char="⚬"/>
            </a:pPr>
            <a:r>
              <a:rPr lang="en-US" sz="3239">
                <a:solidFill>
                  <a:srgbClr val="FFFFFF"/>
                </a:solidFill>
                <a:latin typeface="Cooper Hewitt"/>
              </a:rPr>
              <a:t>Exemplos práticos incluem cooperativas de reciclagem e moedas sociais.</a:t>
            </a:r>
          </a:p>
          <a:p>
            <a:pPr marL="699406" lvl="1" indent="-349703" algn="l">
              <a:lnSpc>
                <a:spcPts val="4535"/>
              </a:lnSpc>
              <a:buFont typeface="Arial"/>
              <a:buChar char="•"/>
            </a:pPr>
            <a:r>
              <a:rPr lang="en-US" sz="3239">
                <a:solidFill>
                  <a:srgbClr val="FFFFFF"/>
                </a:solidFill>
                <a:latin typeface="Cooper Hewitt"/>
              </a:rPr>
              <a:t>Mídia e Poder</a:t>
            </a:r>
          </a:p>
          <a:p>
            <a:pPr marL="1398813" lvl="2" indent="-466271" algn="l">
              <a:lnSpc>
                <a:spcPts val="4535"/>
              </a:lnSpc>
              <a:buFont typeface="Arial"/>
              <a:buChar char="⚬"/>
            </a:pPr>
            <a:r>
              <a:rPr lang="en-US" sz="3239">
                <a:solidFill>
                  <a:srgbClr val="FFFFFF"/>
                </a:solidFill>
                <a:latin typeface="Cooper Hewitt"/>
              </a:rPr>
              <a:t>A mídia tem um papel crucial na formação da opinião pública e na dinâmica do poder.</a:t>
            </a:r>
          </a:p>
          <a:p>
            <a:pPr marL="1398813" lvl="2" indent="-466271" algn="l">
              <a:lnSpc>
                <a:spcPts val="4535"/>
              </a:lnSpc>
              <a:buFont typeface="Arial"/>
              <a:buChar char="⚬"/>
            </a:pPr>
            <a:r>
              <a:rPr lang="en-US" sz="3239">
                <a:solidFill>
                  <a:srgbClr val="FFFFFF"/>
                </a:solidFill>
                <a:latin typeface="Cooper Hewitt"/>
              </a:rPr>
              <a:t>Desafios éticos e a necessidade de um jornalismo responsável são fundamentais para uma sociedade informada.</a:t>
            </a:r>
          </a:p>
          <a:p>
            <a:pPr algn="l">
              <a:lnSpc>
                <a:spcPts val="4535"/>
              </a:lnSpc>
            </a:pPr>
            <a:endParaRPr lang="en-US" sz="3239">
              <a:solidFill>
                <a:srgbClr val="FFFFFF"/>
              </a:solidFill>
              <a:latin typeface="Cooper Hewit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880592" y="-761529"/>
            <a:ext cx="5478015" cy="5478015"/>
          </a:xfrm>
          <a:custGeom>
            <a:avLst/>
            <a:gdLst/>
            <a:ahLst/>
            <a:cxnLst/>
            <a:rect l="l" t="t" r="r" b="b"/>
            <a:pathLst>
              <a:path w="5478015" h="5478015">
                <a:moveTo>
                  <a:pt x="0" y="0"/>
                </a:moveTo>
                <a:lnTo>
                  <a:pt x="5478015" y="0"/>
                </a:lnTo>
                <a:lnTo>
                  <a:pt x="5478015" y="5478015"/>
                </a:lnTo>
                <a:lnTo>
                  <a:pt x="0" y="547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8C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801498" y="3686823"/>
            <a:ext cx="3830622" cy="77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986"/>
              </a:lnSpc>
              <a:spcBef>
                <a:spcPct val="0"/>
              </a:spcBef>
            </a:pPr>
            <a:r>
              <a:rPr lang="en-US" sz="4616">
                <a:solidFill>
                  <a:srgbClr val="FFFFFF"/>
                </a:solidFill>
                <a:latin typeface="Cooper Hewitt Bold"/>
              </a:rPr>
              <a:t>CONCLUSÃO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575775" y="4733532"/>
            <a:ext cx="11056344" cy="2245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Cooper Hewitt"/>
              </a:rPr>
              <a:t>“A inclusão social, as economias alternativas e a mídia são pilares fundamentais para a construção de uma sociedade mais justa e equitativa. Que possamos continuar a refletir e agir em prol de um futuro melhor para todos”</a:t>
            </a:r>
          </a:p>
        </p:txBody>
      </p:sp>
      <p:sp>
        <p:nvSpPr>
          <p:cNvPr id="4" name="Freeform 4"/>
          <p:cNvSpPr/>
          <p:nvPr/>
        </p:nvSpPr>
        <p:spPr>
          <a:xfrm>
            <a:off x="-1880592" y="-761529"/>
            <a:ext cx="5478015" cy="5478015"/>
          </a:xfrm>
          <a:custGeom>
            <a:avLst/>
            <a:gdLst/>
            <a:ahLst/>
            <a:cxnLst/>
            <a:rect l="l" t="t" r="r" b="b"/>
            <a:pathLst>
              <a:path w="5478015" h="5478015">
                <a:moveTo>
                  <a:pt x="0" y="0"/>
                </a:moveTo>
                <a:lnTo>
                  <a:pt x="5478015" y="0"/>
                </a:lnTo>
                <a:lnTo>
                  <a:pt x="5478015" y="5478015"/>
                </a:lnTo>
                <a:lnTo>
                  <a:pt x="0" y="547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8708334" y="7593685"/>
            <a:ext cx="6923786" cy="77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986"/>
              </a:lnSpc>
              <a:spcBef>
                <a:spcPct val="0"/>
              </a:spcBef>
            </a:pPr>
            <a:r>
              <a:rPr lang="en-US" sz="4616">
                <a:solidFill>
                  <a:srgbClr val="FFFFFF"/>
                </a:solidFill>
                <a:latin typeface="Cooper Hewitt Bold"/>
              </a:rPr>
              <a:t>RICARDO ALVARENGA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52400" y="784062"/>
            <a:ext cx="18288000" cy="999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69"/>
              </a:lnSpc>
            </a:pPr>
            <a:r>
              <a:rPr lang="pt-BR" sz="6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POR QUE O BRASIL PRECISA DE POLÍTICAS PÚBLICAS?</a:t>
            </a:r>
            <a:endParaRPr lang="en-US" sz="5835" spc="466" dirty="0">
              <a:latin typeface="Cooper Hewit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1F1E0B-A045-5D61-E0E8-2577AEAE0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794" y="2171700"/>
            <a:ext cx="14608411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31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2665" y="0"/>
            <a:ext cx="15122670" cy="11342003"/>
            <a:chOff x="0" y="0"/>
            <a:chExt cx="812800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6096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812800" y="609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38C8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104775"/>
              <a:ext cx="609600" cy="714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3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236298" y="2880119"/>
            <a:ext cx="11306362" cy="425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9"/>
              </a:lnSpc>
            </a:pPr>
            <a:r>
              <a:rPr lang="en-US" sz="5835" spc="466">
                <a:solidFill>
                  <a:srgbClr val="FFFFFF"/>
                </a:solidFill>
                <a:latin typeface="Cooper Hewitt"/>
              </a:rPr>
              <a:t>POLÍTICAS PÚBLICAS INCLUSÃO SOCIAL ECONOMIAS ALTERNATIVAS </a:t>
            </a:r>
          </a:p>
          <a:p>
            <a:pPr algn="ctr">
              <a:lnSpc>
                <a:spcPts val="8169"/>
              </a:lnSpc>
            </a:pPr>
            <a:r>
              <a:rPr lang="en-US" sz="5835" spc="466">
                <a:solidFill>
                  <a:srgbClr val="FFFFFF"/>
                </a:solidFill>
                <a:latin typeface="Cooper Hewitt"/>
              </a:rPr>
              <a:t>PAPEL DA MÍDIA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1695" y="-1365653"/>
            <a:ext cx="8355210" cy="10136861"/>
            <a:chOff x="0" y="0"/>
            <a:chExt cx="5188077" cy="6294374"/>
          </a:xfrm>
        </p:grpSpPr>
        <p:sp>
          <p:nvSpPr>
            <p:cNvPr id="3" name="Freeform 3"/>
            <p:cNvSpPr/>
            <p:nvPr/>
          </p:nvSpPr>
          <p:spPr>
            <a:xfrm>
              <a:off x="-29972" y="0"/>
              <a:ext cx="5218049" cy="6322060"/>
            </a:xfrm>
            <a:custGeom>
              <a:avLst/>
              <a:gdLst/>
              <a:ahLst/>
              <a:cxnLst/>
              <a:rect l="l" t="t" r="r" b="b"/>
              <a:pathLst>
                <a:path w="5218049" h="6322060">
                  <a:moveTo>
                    <a:pt x="4925949" y="0"/>
                  </a:moveTo>
                  <a:cubicBezTo>
                    <a:pt x="5086604" y="0"/>
                    <a:pt x="5218049" y="131445"/>
                    <a:pt x="5218049" y="292100"/>
                  </a:cubicBezTo>
                  <a:lnTo>
                    <a:pt x="5218049" y="6057900"/>
                  </a:lnTo>
                  <a:cubicBezTo>
                    <a:pt x="5218049" y="6218555"/>
                    <a:pt x="5089652" y="6322060"/>
                    <a:pt x="4932680" y="6287897"/>
                  </a:cubicBezTo>
                  <a:lnTo>
                    <a:pt x="1595755" y="5561457"/>
                  </a:lnTo>
                  <a:cubicBezTo>
                    <a:pt x="1438783" y="5527294"/>
                    <a:pt x="1279144" y="5371592"/>
                    <a:pt x="1241171" y="5215509"/>
                  </a:cubicBezTo>
                  <a:lnTo>
                    <a:pt x="38100" y="283718"/>
                  </a:lnTo>
                  <a:cubicBezTo>
                    <a:pt x="0" y="127762"/>
                    <a:pt x="100203" y="0"/>
                    <a:pt x="260858" y="0"/>
                  </a:cubicBezTo>
                  <a:lnTo>
                    <a:pt x="4925949" y="0"/>
                  </a:lnTo>
                  <a:close/>
                </a:path>
              </a:pathLst>
            </a:custGeom>
            <a:blipFill>
              <a:blip r:embed="rId2"/>
              <a:stretch>
                <a:fillRect l="-40880" r="-4088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2083298" y="-525515"/>
            <a:ext cx="2271937" cy="2271937"/>
          </a:xfrm>
          <a:custGeom>
            <a:avLst/>
            <a:gdLst/>
            <a:ahLst/>
            <a:cxnLst/>
            <a:rect l="l" t="t" r="r" b="b"/>
            <a:pathLst>
              <a:path w="2271937" h="2271937">
                <a:moveTo>
                  <a:pt x="0" y="0"/>
                </a:moveTo>
                <a:lnTo>
                  <a:pt x="2271937" y="0"/>
                </a:lnTo>
                <a:lnTo>
                  <a:pt x="2271937" y="2271937"/>
                </a:lnTo>
                <a:lnTo>
                  <a:pt x="0" y="2271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8488567">
            <a:off x="13718466" y="5950243"/>
            <a:ext cx="5618868" cy="5109759"/>
          </a:xfrm>
          <a:custGeom>
            <a:avLst/>
            <a:gdLst/>
            <a:ahLst/>
            <a:cxnLst/>
            <a:rect l="l" t="t" r="r" b="b"/>
            <a:pathLst>
              <a:path w="5618868" h="5109759">
                <a:moveTo>
                  <a:pt x="0" y="0"/>
                </a:moveTo>
                <a:lnTo>
                  <a:pt x="5618868" y="0"/>
                </a:lnTo>
                <a:lnTo>
                  <a:pt x="5618868" y="5109758"/>
                </a:lnTo>
                <a:lnTo>
                  <a:pt x="0" y="510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083298" y="2490076"/>
            <a:ext cx="5887455" cy="1403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86"/>
              </a:lnSpc>
              <a:spcBef>
                <a:spcPct val="0"/>
              </a:spcBef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POLÍTICAS PÚBLICAS E INCLUSÃO SOCIAL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83298" y="4630987"/>
            <a:ext cx="7060702" cy="3874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O que são Políticas Públicas?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Ações e estratégias desenvolvidas pelo governo para resolver problemas públicos e promover o bem-estar social.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1695" y="-1365653"/>
            <a:ext cx="8355210" cy="10136861"/>
            <a:chOff x="0" y="0"/>
            <a:chExt cx="5188077" cy="6294374"/>
          </a:xfrm>
        </p:grpSpPr>
        <p:sp>
          <p:nvSpPr>
            <p:cNvPr id="3" name="Freeform 3"/>
            <p:cNvSpPr/>
            <p:nvPr/>
          </p:nvSpPr>
          <p:spPr>
            <a:xfrm>
              <a:off x="-29972" y="0"/>
              <a:ext cx="5218049" cy="6322060"/>
            </a:xfrm>
            <a:custGeom>
              <a:avLst/>
              <a:gdLst/>
              <a:ahLst/>
              <a:cxnLst/>
              <a:rect l="l" t="t" r="r" b="b"/>
              <a:pathLst>
                <a:path w="5218049" h="6322060">
                  <a:moveTo>
                    <a:pt x="4925949" y="0"/>
                  </a:moveTo>
                  <a:cubicBezTo>
                    <a:pt x="5086604" y="0"/>
                    <a:pt x="5218049" y="131445"/>
                    <a:pt x="5218049" y="292100"/>
                  </a:cubicBezTo>
                  <a:lnTo>
                    <a:pt x="5218049" y="6057900"/>
                  </a:lnTo>
                  <a:cubicBezTo>
                    <a:pt x="5218049" y="6218555"/>
                    <a:pt x="5089652" y="6322060"/>
                    <a:pt x="4932680" y="6287897"/>
                  </a:cubicBezTo>
                  <a:lnTo>
                    <a:pt x="1595755" y="5561457"/>
                  </a:lnTo>
                  <a:cubicBezTo>
                    <a:pt x="1438783" y="5527294"/>
                    <a:pt x="1279144" y="5371592"/>
                    <a:pt x="1241171" y="5215509"/>
                  </a:cubicBezTo>
                  <a:lnTo>
                    <a:pt x="38100" y="283718"/>
                  </a:lnTo>
                  <a:cubicBezTo>
                    <a:pt x="0" y="127762"/>
                    <a:pt x="100203" y="0"/>
                    <a:pt x="260858" y="0"/>
                  </a:cubicBezTo>
                  <a:lnTo>
                    <a:pt x="4925949" y="0"/>
                  </a:lnTo>
                  <a:close/>
                </a:path>
              </a:pathLst>
            </a:custGeom>
            <a:blipFill>
              <a:blip r:embed="rId2"/>
              <a:stretch>
                <a:fillRect l="-40880" r="-4088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2083298" y="-525515"/>
            <a:ext cx="2271937" cy="2271937"/>
          </a:xfrm>
          <a:custGeom>
            <a:avLst/>
            <a:gdLst/>
            <a:ahLst/>
            <a:cxnLst/>
            <a:rect l="l" t="t" r="r" b="b"/>
            <a:pathLst>
              <a:path w="2271937" h="2271937">
                <a:moveTo>
                  <a:pt x="0" y="0"/>
                </a:moveTo>
                <a:lnTo>
                  <a:pt x="2271937" y="0"/>
                </a:lnTo>
                <a:lnTo>
                  <a:pt x="2271937" y="2271937"/>
                </a:lnTo>
                <a:lnTo>
                  <a:pt x="0" y="2271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8488567">
            <a:off x="13718466" y="5950243"/>
            <a:ext cx="5618868" cy="5109759"/>
          </a:xfrm>
          <a:custGeom>
            <a:avLst/>
            <a:gdLst/>
            <a:ahLst/>
            <a:cxnLst/>
            <a:rect l="l" t="t" r="r" b="b"/>
            <a:pathLst>
              <a:path w="5618868" h="5109759">
                <a:moveTo>
                  <a:pt x="0" y="0"/>
                </a:moveTo>
                <a:lnTo>
                  <a:pt x="5618868" y="0"/>
                </a:lnTo>
                <a:lnTo>
                  <a:pt x="5618868" y="5109758"/>
                </a:lnTo>
                <a:lnTo>
                  <a:pt x="0" y="510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083298" y="2490076"/>
            <a:ext cx="5887455" cy="1403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86"/>
              </a:lnSpc>
              <a:spcBef>
                <a:spcPct val="0"/>
              </a:spcBef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POLÍTICAS PÚBLICAS E INCLUSÃO SOCIAL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83298" y="4630987"/>
            <a:ext cx="7060702" cy="4417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Importância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Promovem a equidade e justiça social.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Abordam desigualdades socioeconômicas.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Garantem acesso a serviços essenciais.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1695" y="-1365653"/>
            <a:ext cx="8355210" cy="10136861"/>
            <a:chOff x="0" y="0"/>
            <a:chExt cx="5188077" cy="6294374"/>
          </a:xfrm>
        </p:grpSpPr>
        <p:sp>
          <p:nvSpPr>
            <p:cNvPr id="3" name="Freeform 3"/>
            <p:cNvSpPr/>
            <p:nvPr/>
          </p:nvSpPr>
          <p:spPr>
            <a:xfrm>
              <a:off x="-29972" y="0"/>
              <a:ext cx="5218049" cy="6322060"/>
            </a:xfrm>
            <a:custGeom>
              <a:avLst/>
              <a:gdLst/>
              <a:ahLst/>
              <a:cxnLst/>
              <a:rect l="l" t="t" r="r" b="b"/>
              <a:pathLst>
                <a:path w="5218049" h="6322060">
                  <a:moveTo>
                    <a:pt x="4925949" y="0"/>
                  </a:moveTo>
                  <a:cubicBezTo>
                    <a:pt x="5086604" y="0"/>
                    <a:pt x="5218049" y="131445"/>
                    <a:pt x="5218049" y="292100"/>
                  </a:cubicBezTo>
                  <a:lnTo>
                    <a:pt x="5218049" y="6057900"/>
                  </a:lnTo>
                  <a:cubicBezTo>
                    <a:pt x="5218049" y="6218555"/>
                    <a:pt x="5089652" y="6322060"/>
                    <a:pt x="4932680" y="6287897"/>
                  </a:cubicBezTo>
                  <a:lnTo>
                    <a:pt x="1595755" y="5561457"/>
                  </a:lnTo>
                  <a:cubicBezTo>
                    <a:pt x="1438783" y="5527294"/>
                    <a:pt x="1279144" y="5371592"/>
                    <a:pt x="1241171" y="5215509"/>
                  </a:cubicBezTo>
                  <a:lnTo>
                    <a:pt x="38100" y="283718"/>
                  </a:lnTo>
                  <a:cubicBezTo>
                    <a:pt x="0" y="127762"/>
                    <a:pt x="100203" y="0"/>
                    <a:pt x="260858" y="0"/>
                  </a:cubicBezTo>
                  <a:lnTo>
                    <a:pt x="4925949" y="0"/>
                  </a:lnTo>
                  <a:close/>
                </a:path>
              </a:pathLst>
            </a:custGeom>
            <a:blipFill>
              <a:blip r:embed="rId2"/>
              <a:stretch>
                <a:fillRect l="-40880" r="-4088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2083298" y="-525515"/>
            <a:ext cx="2271937" cy="2271937"/>
          </a:xfrm>
          <a:custGeom>
            <a:avLst/>
            <a:gdLst/>
            <a:ahLst/>
            <a:cxnLst/>
            <a:rect l="l" t="t" r="r" b="b"/>
            <a:pathLst>
              <a:path w="2271937" h="2271937">
                <a:moveTo>
                  <a:pt x="0" y="0"/>
                </a:moveTo>
                <a:lnTo>
                  <a:pt x="2271937" y="0"/>
                </a:lnTo>
                <a:lnTo>
                  <a:pt x="2271937" y="2271937"/>
                </a:lnTo>
                <a:lnTo>
                  <a:pt x="0" y="2271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8488567">
            <a:off x="13718466" y="5950243"/>
            <a:ext cx="5618868" cy="5109759"/>
          </a:xfrm>
          <a:custGeom>
            <a:avLst/>
            <a:gdLst/>
            <a:ahLst/>
            <a:cxnLst/>
            <a:rect l="l" t="t" r="r" b="b"/>
            <a:pathLst>
              <a:path w="5618868" h="5109759">
                <a:moveTo>
                  <a:pt x="0" y="0"/>
                </a:moveTo>
                <a:lnTo>
                  <a:pt x="5618868" y="0"/>
                </a:lnTo>
                <a:lnTo>
                  <a:pt x="5618868" y="5109758"/>
                </a:lnTo>
                <a:lnTo>
                  <a:pt x="0" y="510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083298" y="2490076"/>
            <a:ext cx="5887455" cy="1403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86"/>
              </a:lnSpc>
              <a:spcBef>
                <a:spcPct val="0"/>
              </a:spcBef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POLÍTICAS PÚBLICAS E INCLUSÃO SOCIAL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83298" y="4630987"/>
            <a:ext cx="7060702" cy="4417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O que é Inclusão Social?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Processo de garantir que todos os indivíduos, independentemente de suas circunstâncias, tenham oportunidades iguais para participar da vida econômica, social e cultural.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1695" y="-1365653"/>
            <a:ext cx="8355210" cy="10136861"/>
            <a:chOff x="0" y="0"/>
            <a:chExt cx="5188077" cy="6294374"/>
          </a:xfrm>
        </p:grpSpPr>
        <p:sp>
          <p:nvSpPr>
            <p:cNvPr id="3" name="Freeform 3"/>
            <p:cNvSpPr/>
            <p:nvPr/>
          </p:nvSpPr>
          <p:spPr>
            <a:xfrm>
              <a:off x="-29972" y="0"/>
              <a:ext cx="5218049" cy="6322060"/>
            </a:xfrm>
            <a:custGeom>
              <a:avLst/>
              <a:gdLst/>
              <a:ahLst/>
              <a:cxnLst/>
              <a:rect l="l" t="t" r="r" b="b"/>
              <a:pathLst>
                <a:path w="5218049" h="6322060">
                  <a:moveTo>
                    <a:pt x="4925949" y="0"/>
                  </a:moveTo>
                  <a:cubicBezTo>
                    <a:pt x="5086604" y="0"/>
                    <a:pt x="5218049" y="131445"/>
                    <a:pt x="5218049" y="292100"/>
                  </a:cubicBezTo>
                  <a:lnTo>
                    <a:pt x="5218049" y="6057900"/>
                  </a:lnTo>
                  <a:cubicBezTo>
                    <a:pt x="5218049" y="6218555"/>
                    <a:pt x="5089652" y="6322060"/>
                    <a:pt x="4932680" y="6287897"/>
                  </a:cubicBezTo>
                  <a:lnTo>
                    <a:pt x="1595755" y="5561457"/>
                  </a:lnTo>
                  <a:cubicBezTo>
                    <a:pt x="1438783" y="5527294"/>
                    <a:pt x="1279144" y="5371592"/>
                    <a:pt x="1241171" y="5215509"/>
                  </a:cubicBezTo>
                  <a:lnTo>
                    <a:pt x="38100" y="283718"/>
                  </a:lnTo>
                  <a:cubicBezTo>
                    <a:pt x="0" y="127762"/>
                    <a:pt x="100203" y="0"/>
                    <a:pt x="260858" y="0"/>
                  </a:cubicBezTo>
                  <a:lnTo>
                    <a:pt x="4925949" y="0"/>
                  </a:lnTo>
                  <a:close/>
                </a:path>
              </a:pathLst>
            </a:custGeom>
            <a:blipFill>
              <a:blip r:embed="rId2"/>
              <a:stretch>
                <a:fillRect l="-40880" r="-4088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2083298" y="-525515"/>
            <a:ext cx="2271937" cy="2271937"/>
          </a:xfrm>
          <a:custGeom>
            <a:avLst/>
            <a:gdLst/>
            <a:ahLst/>
            <a:cxnLst/>
            <a:rect l="l" t="t" r="r" b="b"/>
            <a:pathLst>
              <a:path w="2271937" h="2271937">
                <a:moveTo>
                  <a:pt x="0" y="0"/>
                </a:moveTo>
                <a:lnTo>
                  <a:pt x="2271937" y="0"/>
                </a:lnTo>
                <a:lnTo>
                  <a:pt x="2271937" y="2271937"/>
                </a:lnTo>
                <a:lnTo>
                  <a:pt x="0" y="2271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8488567">
            <a:off x="13718466" y="5950243"/>
            <a:ext cx="5618868" cy="5109759"/>
          </a:xfrm>
          <a:custGeom>
            <a:avLst/>
            <a:gdLst/>
            <a:ahLst/>
            <a:cxnLst/>
            <a:rect l="l" t="t" r="r" b="b"/>
            <a:pathLst>
              <a:path w="5618868" h="5109759">
                <a:moveTo>
                  <a:pt x="0" y="0"/>
                </a:moveTo>
                <a:lnTo>
                  <a:pt x="5618868" y="0"/>
                </a:lnTo>
                <a:lnTo>
                  <a:pt x="5618868" y="5109758"/>
                </a:lnTo>
                <a:lnTo>
                  <a:pt x="0" y="510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083298" y="2490076"/>
            <a:ext cx="5887455" cy="1403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86"/>
              </a:lnSpc>
              <a:spcBef>
                <a:spcPct val="0"/>
              </a:spcBef>
            </a:pPr>
            <a:r>
              <a:rPr lang="en-US" sz="4616">
                <a:solidFill>
                  <a:srgbClr val="E18752"/>
                </a:solidFill>
                <a:latin typeface="Cooper Hewitt Bold"/>
              </a:rPr>
              <a:t>POLÍTICAS PÚBLICAS E INCLUSÃO SOCIAL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83298" y="4630987"/>
            <a:ext cx="7060702" cy="3331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Exemplos de Políticas Públicas Inclusivas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38C8C"/>
              </a:solidFill>
              <a:latin typeface="Cooper Hewitt"/>
            </a:endParaRP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Educação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Saúde 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Habitação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38C8C"/>
                </a:solidFill>
                <a:latin typeface="Cooper Hewitt"/>
              </a:rPr>
              <a:t>Emoprego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234712"/>
            <a:ext cx="8421459" cy="4104577"/>
          </a:xfrm>
          <a:custGeom>
            <a:avLst/>
            <a:gdLst/>
            <a:ahLst/>
            <a:cxnLst/>
            <a:rect l="l" t="t" r="r" b="b"/>
            <a:pathLst>
              <a:path w="8421459" h="4104577">
                <a:moveTo>
                  <a:pt x="0" y="0"/>
                </a:moveTo>
                <a:lnTo>
                  <a:pt x="8421459" y="0"/>
                </a:lnTo>
                <a:lnTo>
                  <a:pt x="8421459" y="4104576"/>
                </a:lnTo>
                <a:lnTo>
                  <a:pt x="0" y="4104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9979508" y="-6022393"/>
            <a:ext cx="19672770" cy="17255241"/>
          </a:xfrm>
          <a:custGeom>
            <a:avLst/>
            <a:gdLst/>
            <a:ahLst/>
            <a:cxnLst/>
            <a:rect l="l" t="t" r="r" b="b"/>
            <a:pathLst>
              <a:path w="19672770" h="17255241">
                <a:moveTo>
                  <a:pt x="0" y="0"/>
                </a:moveTo>
                <a:lnTo>
                  <a:pt x="19672770" y="0"/>
                </a:lnTo>
                <a:lnTo>
                  <a:pt x="19672770" y="17255241"/>
                </a:lnTo>
                <a:lnTo>
                  <a:pt x="0" y="17255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824" r="-158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771486" y="952578"/>
            <a:ext cx="5107557" cy="77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986"/>
              </a:lnSpc>
              <a:spcBef>
                <a:spcPct val="0"/>
              </a:spcBef>
            </a:pPr>
            <a:r>
              <a:rPr lang="en-US" sz="4616">
                <a:solidFill>
                  <a:srgbClr val="025159"/>
                </a:solidFill>
                <a:latin typeface="Cooper Hewitt Bold"/>
              </a:rPr>
              <a:t>BOLSA FAMÍLIA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1486" y="2276494"/>
            <a:ext cx="8372514" cy="51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150" lvl="1" indent="-296575" algn="l">
              <a:lnSpc>
                <a:spcPts val="5137"/>
              </a:lnSpc>
              <a:buFont typeface="Arial"/>
              <a:buChar char="•"/>
            </a:pPr>
            <a:r>
              <a:rPr lang="en-US" sz="2747">
                <a:solidFill>
                  <a:srgbClr val="025159"/>
                </a:solidFill>
                <a:latin typeface="Cooper Hewitt Semi-Bold"/>
              </a:rPr>
              <a:t>Histórico: </a:t>
            </a:r>
            <a:r>
              <a:rPr lang="en-US" sz="2747">
                <a:solidFill>
                  <a:srgbClr val="025159"/>
                </a:solidFill>
                <a:latin typeface="Cooper Hewitt"/>
              </a:rPr>
              <a:t>Lançado em 2003 para combater a pobreza e a fome.</a:t>
            </a:r>
          </a:p>
          <a:p>
            <a:pPr marL="593150" lvl="1" indent="-296575" algn="l">
              <a:lnSpc>
                <a:spcPts val="5137"/>
              </a:lnSpc>
              <a:buFont typeface="Arial"/>
              <a:buChar char="•"/>
            </a:pPr>
            <a:r>
              <a:rPr lang="en-US" sz="2747">
                <a:solidFill>
                  <a:srgbClr val="025159"/>
                </a:solidFill>
                <a:latin typeface="Cooper Hewitt Semi-Bold"/>
              </a:rPr>
              <a:t>Objetivos:</a:t>
            </a:r>
            <a:r>
              <a:rPr lang="en-US" sz="2747">
                <a:solidFill>
                  <a:srgbClr val="025159"/>
                </a:solidFill>
                <a:latin typeface="Cooper Hewitt"/>
              </a:rPr>
              <a:t> Transferência de renda condicionada à frequência escolar e vacinação.</a:t>
            </a:r>
          </a:p>
          <a:p>
            <a:pPr marL="593150" lvl="1" indent="-296575" algn="l">
              <a:lnSpc>
                <a:spcPts val="5137"/>
              </a:lnSpc>
              <a:buFont typeface="Arial"/>
              <a:buChar char="•"/>
            </a:pPr>
            <a:r>
              <a:rPr lang="en-US" sz="2747">
                <a:solidFill>
                  <a:srgbClr val="025159"/>
                </a:solidFill>
                <a:latin typeface="Cooper Hewitt Semi-Bold"/>
              </a:rPr>
              <a:t>Impactos: </a:t>
            </a:r>
            <a:r>
              <a:rPr lang="en-US" sz="2747">
                <a:solidFill>
                  <a:srgbClr val="025159"/>
                </a:solidFill>
                <a:latin typeface="Cooper Hewitt"/>
              </a:rPr>
              <a:t>Redução da pobreza extrema / Melhoria nos indicadores de saúde e educação.</a:t>
            </a:r>
          </a:p>
          <a:p>
            <a:pPr marL="593150" lvl="1" indent="-296575" algn="l">
              <a:lnSpc>
                <a:spcPts val="5137"/>
              </a:lnSpc>
              <a:buFont typeface="Arial"/>
              <a:buChar char="•"/>
            </a:pPr>
            <a:r>
              <a:rPr lang="en-US" sz="2747">
                <a:solidFill>
                  <a:srgbClr val="025159"/>
                </a:solidFill>
                <a:latin typeface="Cooper Hewitt Semi-Bold"/>
              </a:rPr>
              <a:t>Dados:</a:t>
            </a:r>
            <a:r>
              <a:rPr lang="en-US" sz="2747">
                <a:solidFill>
                  <a:srgbClr val="025159"/>
                </a:solidFill>
                <a:latin typeface="Cooper Hewitt"/>
              </a:rPr>
              <a:t> Em 2014, o Bolsa Família beneficiava mais de 13 milhões de pessoas.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818</Words>
  <Application>Microsoft Office PowerPoint</Application>
  <PresentationFormat>Personalizar</PresentationFormat>
  <Paragraphs>136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3" baseType="lpstr">
      <vt:lpstr>Arial</vt:lpstr>
      <vt:lpstr>Cooper Hewitt</vt:lpstr>
      <vt:lpstr>Cooper Hewitt Semi-Bold</vt:lpstr>
      <vt:lpstr>Calibri</vt:lpstr>
      <vt:lpstr>Cooper Hewitt Bold</vt:lpstr>
      <vt:lpstr>Söhne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Trabalho de Conclusão de Curso Básica Verde e Marrom</dc:title>
  <cp:lastModifiedBy>Ricardo Alvarenga</cp:lastModifiedBy>
  <cp:revision>2</cp:revision>
  <dcterms:created xsi:type="dcterms:W3CDTF">2006-08-16T00:00:00Z</dcterms:created>
  <dcterms:modified xsi:type="dcterms:W3CDTF">2024-05-14T22:40:11Z</dcterms:modified>
  <dc:identifier>DAGFOW8MfX4</dc:identifier>
</cp:coreProperties>
</file>